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0" r:id="rId3"/>
    <p:sldMasterId id="2147483678" r:id="rId4"/>
  </p:sldMasterIdLst>
  <p:notesMasterIdLst>
    <p:notesMasterId r:id="rId56"/>
  </p:notesMasterIdLst>
  <p:sldIdLst>
    <p:sldId id="256" r:id="rId5"/>
    <p:sldId id="268" r:id="rId6"/>
    <p:sldId id="269" r:id="rId7"/>
    <p:sldId id="270" r:id="rId8"/>
    <p:sldId id="271" r:id="rId9"/>
    <p:sldId id="272" r:id="rId10"/>
    <p:sldId id="273" r:id="rId11"/>
    <p:sldId id="274" r:id="rId12"/>
    <p:sldId id="275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83" r:id="rId21"/>
    <p:sldId id="284" r:id="rId22"/>
    <p:sldId id="285" r:id="rId23"/>
    <p:sldId id="286" r:id="rId24"/>
    <p:sldId id="287" r:id="rId25"/>
    <p:sldId id="288" r:id="rId26"/>
    <p:sldId id="289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04" r:id="rId42"/>
    <p:sldId id="305" r:id="rId43"/>
    <p:sldId id="307" r:id="rId44"/>
    <p:sldId id="306" r:id="rId45"/>
    <p:sldId id="308" r:id="rId46"/>
    <p:sldId id="309" r:id="rId47"/>
    <p:sldId id="310" r:id="rId48"/>
    <p:sldId id="311" r:id="rId49"/>
    <p:sldId id="312" r:id="rId50"/>
    <p:sldId id="313" r:id="rId51"/>
    <p:sldId id="314" r:id="rId52"/>
    <p:sldId id="315" r:id="rId53"/>
    <p:sldId id="316" r:id="rId54"/>
    <p:sldId id="317" r:id="rId55"/>
  </p:sldIdLst>
  <p:sldSz cx="9144000" cy="6858000" type="screen4x3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4" userDrawn="1">
          <p15:clr>
            <a:srgbClr val="A4A3A4"/>
          </p15:clr>
        </p15:guide>
        <p15:guide id="2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/>
    <p:restoredTop sz="94660"/>
  </p:normalViewPr>
  <p:slideViewPr>
    <p:cSldViewPr snapToGrid="0" showGuides="1">
      <p:cViewPr>
        <p:scale>
          <a:sx n="99" d="100"/>
          <a:sy n="99" d="100"/>
        </p:scale>
        <p:origin x="-714" y="-72"/>
      </p:cViewPr>
      <p:guideLst>
        <p:guide orient="horz" pos="2164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468" y="72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687C-3C2B-4BC0-A204-30428D9AA5D8}" type="datetimeFigureOut">
              <a:rPr lang="en-US" smtClean="0"/>
              <a:t>10/9/2016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9363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D9D-F7EC-41AF-8570-0413D9A2B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sogou.com/lemma/ShowInnerLink.htm?lemmaId=8998863&amp;ss_c=ssc.citiao.link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sogou.com/lemma/ShowInnerLink.htm?lemmaId=450067&amp;ss_c=ssc.citiao.link" TargetMode="Externa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sogou.com/lemma/ShowInnerLink.htm?lemmaId=8998863&amp;ss_c=ssc.citiao.link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sogou.com/lemma/ShowInnerLink.htm?lemmaId=450067&amp;ss_c=ssc.citiao.link" TargetMode="Externa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sogou.com/lemma/ShowInnerLink.htm?lemmaId=8998863&amp;ss_c=ssc.citiao.link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baike.sogou.com/lemma/ShowInnerLink.htm?lemmaId=450067&amp;ss_c=ssc.citiao.link" TargetMode="Externa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131544E3-1982-42F3-9C47-92AF1A04941C}" type="slidenum">
              <a:rPr lang="en-US" altLang="zh-CN" smtClean="0"/>
              <a:pPr/>
              <a:t>2</a:t>
            </a:fld>
            <a:endParaRPr lang="en-US" altLang="zh-CN" smtClean="0"/>
          </a:p>
        </p:txBody>
      </p:sp>
      <p:sp>
        <p:nvSpPr>
          <p:cNvPr id="552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48CA9B36-266E-4658-8184-D6CBD252A79E}" type="slidenum">
              <a:rPr lang="en-US" altLang="zh-CN" smtClean="0">
                <a:solidFill>
                  <a:srgbClr val="000000"/>
                </a:solidFill>
              </a:rPr>
              <a:pPr/>
              <a:t>21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45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6B792B92-ADFF-4E3C-911B-7744CDC74C3D}" type="slidenum">
              <a:rPr lang="en-US" altLang="zh-CN" smtClean="0">
                <a:solidFill>
                  <a:srgbClr val="000000"/>
                </a:solidFill>
              </a:rPr>
              <a:pPr/>
              <a:t>22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553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C4B42884-25F1-4955-BEEF-FA32CB8A88AD}" type="slidenum">
              <a:rPr lang="en-US" altLang="zh-CN" smtClean="0">
                <a:solidFill>
                  <a:srgbClr val="000000"/>
                </a:solidFill>
              </a:rPr>
              <a:pPr/>
              <a:t>23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656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FE35C802-4A62-484B-AB99-73F0CA0B8E08}" type="slidenum">
              <a:rPr lang="en-US" altLang="zh-CN" smtClean="0">
                <a:solidFill>
                  <a:srgbClr val="000000"/>
                </a:solidFill>
              </a:rPr>
              <a:pPr/>
              <a:t>24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758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CBB33D1C-CB4E-49E6-B19E-51A1194909A6}" type="slidenum">
              <a:rPr lang="en-US" altLang="zh-CN" smtClean="0">
                <a:solidFill>
                  <a:srgbClr val="000000"/>
                </a:solidFill>
              </a:rPr>
              <a:pPr/>
              <a:t>25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861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F38531B7-344D-420C-A6F0-82F57C3A9EEC}" type="slidenum">
              <a:rPr lang="en-US" altLang="zh-CN" smtClean="0">
                <a:solidFill>
                  <a:srgbClr val="000000"/>
                </a:solidFill>
              </a:rPr>
              <a:pPr/>
              <a:t>26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963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96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0525422-AD98-45A6-9974-79BB8DEACBF8}" type="slidenum">
              <a:rPr lang="en-US" altLang="zh-CN" smtClean="0">
                <a:solidFill>
                  <a:srgbClr val="000000"/>
                </a:solidFill>
              </a:rPr>
              <a:pPr/>
              <a:t>27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065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06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5D887E6B-DB5F-47A4-ABBC-7BB4DE79C506}" type="slidenum">
              <a:rPr lang="en-US" altLang="zh-CN" smtClean="0">
                <a:solidFill>
                  <a:srgbClr val="000000"/>
                </a:solidFill>
              </a:rPr>
              <a:pPr/>
              <a:t>28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168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6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1DE0938E-BD6C-46CF-BFBF-2872D48E2DF8}" type="slidenum">
              <a:rPr lang="en-US" altLang="zh-CN" smtClean="0">
                <a:solidFill>
                  <a:srgbClr val="000000"/>
                </a:solidFill>
              </a:rPr>
              <a:pPr/>
              <a:t>29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270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70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5B7C36F0-09F3-42C9-86B4-E8ED5A5A027B}" type="slidenum">
              <a:rPr lang="en-US" altLang="zh-CN" smtClean="0">
                <a:solidFill>
                  <a:srgbClr val="000000"/>
                </a:solidFill>
              </a:rPr>
              <a:pPr/>
              <a:t>30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373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D02A4081-2105-4145-897B-19BC1FE89ADF}" type="slidenum">
              <a:rPr lang="en-US" altLang="zh-CN" smtClean="0"/>
              <a:pPr/>
              <a:t>3</a:t>
            </a:fld>
            <a:endParaRPr lang="en-US" altLang="zh-CN" smtClean="0"/>
          </a:p>
        </p:txBody>
      </p:sp>
      <p:sp>
        <p:nvSpPr>
          <p:cNvPr id="563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62839736-73F7-4BDA-8AD8-10488E7EF022}" type="slidenum">
              <a:rPr lang="en-US" altLang="zh-CN" smtClean="0">
                <a:solidFill>
                  <a:srgbClr val="000000"/>
                </a:solidFill>
              </a:rPr>
              <a:pPr/>
              <a:t>31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475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E08E2F70-4CD1-4AC7-AE1C-4CF216D10AC8}" type="slidenum">
              <a:rPr lang="en-US" altLang="zh-CN" smtClean="0">
                <a:solidFill>
                  <a:srgbClr val="000000"/>
                </a:solidFill>
              </a:rPr>
              <a:pPr/>
              <a:t>32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7577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95B33E11-AB71-4191-9170-52E885BAB416}" type="slidenum">
              <a:rPr lang="en-US" altLang="zh-CN" smtClean="0"/>
              <a:pPr>
                <a:spcBef>
                  <a:spcPct val="0"/>
                </a:spcBef>
              </a:pPr>
              <a:t>33</a:t>
            </a:fld>
            <a:endParaRPr lang="en-US" altLang="zh-CN" smtClean="0"/>
          </a:p>
        </p:txBody>
      </p:sp>
      <p:sp>
        <p:nvSpPr>
          <p:cNvPr id="7680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053CC6F5-5AC9-4748-8E1B-F2869312C79C}" type="slidenum">
              <a:rPr lang="en-US" altLang="zh-CN" smtClean="0"/>
              <a:pPr>
                <a:spcBef>
                  <a:spcPct val="0"/>
                </a:spcBef>
              </a:pPr>
              <a:t>34</a:t>
            </a:fld>
            <a:endParaRPr lang="en-US" altLang="zh-CN" smtClean="0"/>
          </a:p>
        </p:txBody>
      </p:sp>
      <p:sp>
        <p:nvSpPr>
          <p:cNvPr id="7782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78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FD9115-F616-43A4-879F-FC8A01384A5C}" type="slidenum">
              <a:rPr lang="en-US" altLang="zh-CN" smtClean="0"/>
              <a:pPr>
                <a:spcBef>
                  <a:spcPct val="0"/>
                </a:spcBef>
              </a:pPr>
              <a:t>40</a:t>
            </a:fld>
            <a:endParaRPr lang="en-US" altLang="zh-CN" smtClean="0"/>
          </a:p>
        </p:txBody>
      </p:sp>
      <p:sp>
        <p:nvSpPr>
          <p:cNvPr id="7987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987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mtClean="0"/>
              <a:t>我们若要基于</a:t>
            </a:r>
            <a:r>
              <a:rPr lang="en-US" altLang="zh-CN" smtClean="0"/>
              <a:t>ETSI M2M</a:t>
            </a:r>
            <a:r>
              <a:rPr lang="zh-CN" altLang="zh-CN" smtClean="0"/>
              <a:t>标准进行开发，需要基于</a:t>
            </a:r>
            <a:r>
              <a:rPr lang="en-US" altLang="zh-CN" smtClean="0"/>
              <a:t>ETSI TC M2M </a:t>
            </a:r>
            <a:r>
              <a:rPr lang="zh-CN" altLang="zh-CN" smtClean="0"/>
              <a:t>标准架构、高层体系结构，提出系统的基本架构。这里我们所研究的智能家居实例的基本框架的设计中，主要由三层组成：物联网设备和网关域，物联网网络域，物联网应用域。这三层与上述的物联网组成层次是可以相对应的。</a:t>
            </a:r>
          </a:p>
          <a:p>
            <a:r>
              <a:rPr lang="zh-CN" altLang="zh-CN" smtClean="0"/>
              <a:t>第一层物联网设备和网关域，包括智能家电、家居设备、家用健康设备等，这些设备可实现数据采集；物联网网关是</a:t>
            </a:r>
            <a:r>
              <a:rPr lang="en-US" altLang="zh-CN" smtClean="0"/>
              <a:t>M2M </a:t>
            </a:r>
            <a:r>
              <a:rPr lang="zh-CN" altLang="zh-CN" smtClean="0"/>
              <a:t>设备和网关域的核心，家庭内部的各类应用终端可通过有线和各种无线的方式接入网关。</a:t>
            </a:r>
          </a:p>
          <a:p>
            <a:r>
              <a:rPr lang="zh-CN" altLang="zh-CN" smtClean="0"/>
              <a:t>第二层物联网网络域，由物联网网关的传送功能、宽带网络和智能家居物联网平台组成，其实现智能家居中基本服务能力的创建和管理，智能家居中各类应用的数据的传输与计算。</a:t>
            </a:r>
          </a:p>
          <a:p>
            <a:r>
              <a:rPr lang="zh-CN" altLang="zh-CN" smtClean="0"/>
              <a:t>第三层物联网应用域，主要包括：各类常用终端（</a:t>
            </a:r>
            <a:r>
              <a:rPr lang="en-US" altLang="zh-CN" smtClean="0"/>
              <a:t>PC</a:t>
            </a:r>
            <a:r>
              <a:rPr lang="zh-CN" altLang="zh-CN" smtClean="0"/>
              <a:t>、智能手机、</a:t>
            </a:r>
            <a:r>
              <a:rPr lang="en-US" altLang="zh-CN" smtClean="0"/>
              <a:t>Pad</a:t>
            </a:r>
            <a:r>
              <a:rPr lang="zh-CN" altLang="zh-CN" smtClean="0"/>
              <a:t>等）及运行于其上的智能家居相关的应用，系统智能家居物联网服务平台的服务访问。通过常用终端的应用系统可实现对家庭服务等。</a:t>
            </a:r>
          </a:p>
          <a:p>
            <a:r>
              <a:rPr lang="zh-CN" altLang="zh-CN" smtClean="0"/>
              <a:t>而对于</a:t>
            </a:r>
            <a:r>
              <a:rPr lang="en-US" altLang="zh-CN" smtClean="0"/>
              <a:t>ETSI M2M</a:t>
            </a:r>
            <a:r>
              <a:rPr lang="zh-CN" altLang="zh-CN" smtClean="0"/>
              <a:t>的应用程序根据其所处的域和设备的不同分为：设备应用程序</a:t>
            </a:r>
            <a:r>
              <a:rPr lang="en-US" altLang="zh-CN" smtClean="0"/>
              <a:t>(DA)</a:t>
            </a:r>
            <a:r>
              <a:rPr lang="zh-CN" altLang="zh-CN" smtClean="0"/>
              <a:t>， 网关应用程序</a:t>
            </a:r>
            <a:r>
              <a:rPr lang="en-US" altLang="zh-CN" smtClean="0"/>
              <a:t>(GA)</a:t>
            </a:r>
            <a:r>
              <a:rPr lang="zh-CN" altLang="zh-CN" smtClean="0"/>
              <a:t>，网络应用程序</a:t>
            </a:r>
            <a:r>
              <a:rPr lang="en-US" altLang="zh-CN" smtClean="0"/>
              <a:t>(NA)</a:t>
            </a:r>
            <a:r>
              <a:rPr lang="zh-CN" altLang="zh-CN" smtClean="0"/>
              <a:t>。其中应用程序执行应用的逻辑功能，通过接口来调用相应的服务层提供的服务。</a:t>
            </a:r>
          </a:p>
          <a:p>
            <a:r>
              <a:rPr lang="en-US" altLang="zh-CN" smtClean="0"/>
              <a:t>ETSI M2M</a:t>
            </a:r>
            <a:r>
              <a:rPr lang="zh-CN" altLang="zh-CN" smtClean="0"/>
              <a:t>的服务能力层分为：网络服务能力层</a:t>
            </a:r>
            <a:r>
              <a:rPr lang="en-US" altLang="zh-CN" smtClean="0"/>
              <a:t> (NSCL) </a:t>
            </a:r>
            <a:r>
              <a:rPr lang="zh-CN" altLang="zh-CN" smtClean="0"/>
              <a:t>，网关服务能力层</a:t>
            </a:r>
            <a:r>
              <a:rPr lang="en-US" altLang="zh-CN" smtClean="0"/>
              <a:t> (GSCL) </a:t>
            </a:r>
            <a:r>
              <a:rPr lang="zh-CN" altLang="zh-CN" smtClean="0"/>
              <a:t>， 设备服务能力层</a:t>
            </a:r>
            <a:r>
              <a:rPr lang="en-US" altLang="zh-CN" smtClean="0"/>
              <a:t> (DSCL) </a:t>
            </a:r>
            <a:r>
              <a:rPr lang="zh-CN" altLang="zh-CN" smtClean="0"/>
              <a:t>。服务能力层的主要功能是：提供能被不同应用程序所共享的功能；通过一组开放的接口提供功能；调用核心网络的功能；对应用程序隐藏网络细节，使开发和部署应用程序变得更加简单。</a:t>
            </a:r>
          </a:p>
          <a:p>
            <a:r>
              <a:rPr lang="en-US" altLang="zh-CN" smtClean="0"/>
              <a:t>ETSI M2M</a:t>
            </a:r>
            <a:r>
              <a:rPr lang="zh-CN" altLang="zh-CN" smtClean="0"/>
              <a:t>的接口主要包括三类：</a:t>
            </a:r>
            <a:r>
              <a:rPr lang="en-US" altLang="zh-CN" smtClean="0"/>
              <a:t> mIa</a:t>
            </a:r>
            <a:r>
              <a:rPr lang="zh-CN" altLang="zh-CN" smtClean="0"/>
              <a:t>，</a:t>
            </a:r>
            <a:r>
              <a:rPr lang="en-US" altLang="zh-CN" smtClean="0"/>
              <a:t>dIa </a:t>
            </a:r>
            <a:r>
              <a:rPr lang="zh-CN" altLang="zh-CN" smtClean="0"/>
              <a:t>和</a:t>
            </a:r>
            <a:r>
              <a:rPr lang="en-US" altLang="zh-CN" smtClean="0"/>
              <a:t>mId</a:t>
            </a:r>
            <a:r>
              <a:rPr lang="zh-CN" altLang="zh-CN" smtClean="0"/>
              <a:t>。其中</a:t>
            </a:r>
            <a:r>
              <a:rPr lang="en-US" altLang="zh-CN" smtClean="0"/>
              <a:t>mIa</a:t>
            </a:r>
            <a:r>
              <a:rPr lang="zh-CN" altLang="zh-CN" smtClean="0"/>
              <a:t>允许网络应用程序访问网络域中的网络服务能力层（</a:t>
            </a:r>
            <a:r>
              <a:rPr lang="en-US" altLang="zh-CN" smtClean="0"/>
              <a:t>NSCL</a:t>
            </a:r>
            <a:r>
              <a:rPr lang="zh-CN" altLang="zh-CN" smtClean="0"/>
              <a:t>），</a:t>
            </a:r>
            <a:r>
              <a:rPr lang="en-US" altLang="zh-CN" smtClean="0"/>
              <a:t>dIa </a:t>
            </a:r>
            <a:r>
              <a:rPr lang="zh-CN" altLang="zh-CN" smtClean="0"/>
              <a:t>允许设备应用</a:t>
            </a:r>
            <a:r>
              <a:rPr lang="en-US" altLang="zh-CN" smtClean="0"/>
              <a:t>/</a:t>
            </a:r>
            <a:r>
              <a:rPr lang="zh-CN" altLang="zh-CN" smtClean="0"/>
              <a:t>网络应用访问设备服务能力层</a:t>
            </a:r>
            <a:r>
              <a:rPr lang="en-US" altLang="zh-CN" smtClean="0"/>
              <a:t>/</a:t>
            </a:r>
            <a:r>
              <a:rPr lang="zh-CN" altLang="zh-CN" smtClean="0"/>
              <a:t>网关服务能力层，</a:t>
            </a:r>
            <a:r>
              <a:rPr lang="en-US" altLang="zh-CN" smtClean="0"/>
              <a:t>mId</a:t>
            </a:r>
            <a:r>
              <a:rPr lang="zh-CN" altLang="zh-CN" smtClean="0"/>
              <a:t>：允许设备服务能力层</a:t>
            </a:r>
            <a:r>
              <a:rPr lang="en-US" altLang="zh-CN" smtClean="0"/>
              <a:t>/</a:t>
            </a:r>
            <a:r>
              <a:rPr lang="zh-CN" altLang="zh-CN" smtClean="0"/>
              <a:t>网关服务能力层与网络服务能力层通信，使用下层核心网络的连通性作为通信的基础。</a:t>
            </a:r>
          </a:p>
          <a:p>
            <a:endParaRPr lang="zh-CN" altLang="en-US" smtClean="0"/>
          </a:p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22E7DD0D-3003-43C6-8108-C8DA4ED8B500}" type="slidenum">
              <a:rPr lang="en-US" altLang="zh-CN" smtClean="0"/>
              <a:pPr>
                <a:spcBef>
                  <a:spcPct val="0"/>
                </a:spcBef>
              </a:pPr>
              <a:t>41</a:t>
            </a:fld>
            <a:endParaRPr lang="en-US" altLang="zh-CN" smtClean="0"/>
          </a:p>
        </p:txBody>
      </p:sp>
      <p:sp>
        <p:nvSpPr>
          <p:cNvPr id="7885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zh-CN" smtClean="0"/>
              <a:t>我们若要基于</a:t>
            </a:r>
            <a:r>
              <a:rPr lang="en-US" altLang="zh-CN" smtClean="0"/>
              <a:t>ETSI M2M</a:t>
            </a:r>
            <a:r>
              <a:rPr lang="zh-CN" altLang="zh-CN" smtClean="0"/>
              <a:t>标准进行开发，需要基于</a:t>
            </a:r>
            <a:r>
              <a:rPr lang="en-US" altLang="zh-CN" smtClean="0"/>
              <a:t>ETSI TC M2M </a:t>
            </a:r>
            <a:r>
              <a:rPr lang="zh-CN" altLang="zh-CN" smtClean="0"/>
              <a:t>标准架构、高层体系结构，提出系统的基本架构。这里我们所研究的智能家居实例的基本框架的设计中，主要由三层组成：物联网设备和网关域，物联网网络域，物联网应用域。这三层与上述的物联网组成层次是可以相对应的。</a:t>
            </a:r>
          </a:p>
          <a:p>
            <a:r>
              <a:rPr lang="zh-CN" altLang="zh-CN" smtClean="0"/>
              <a:t>第一层物联网设备和网关域，包括智能家电、家居设备、家用健康设备等，这些设备可实现数据采集；物联网网关是</a:t>
            </a:r>
            <a:r>
              <a:rPr lang="en-US" altLang="zh-CN" smtClean="0"/>
              <a:t>M2M </a:t>
            </a:r>
            <a:r>
              <a:rPr lang="zh-CN" altLang="zh-CN" smtClean="0"/>
              <a:t>设备和网关域的核心，家庭内部的各类应用终端可通过有线和各种无线的方式接入网关。</a:t>
            </a:r>
          </a:p>
          <a:p>
            <a:r>
              <a:rPr lang="zh-CN" altLang="zh-CN" smtClean="0"/>
              <a:t>第二层物联网网络域，由物联网网关的传送功能、宽带网络和智能家居物联网平台组成，其实现智能家居中基本服务能力的创建和管理，智能家居中各类应用的数据的传输与计算。</a:t>
            </a:r>
          </a:p>
          <a:p>
            <a:r>
              <a:rPr lang="zh-CN" altLang="zh-CN" smtClean="0"/>
              <a:t>第三层物联网应用域，主要包括：各类常用终端（</a:t>
            </a:r>
            <a:r>
              <a:rPr lang="en-US" altLang="zh-CN" smtClean="0"/>
              <a:t>PC</a:t>
            </a:r>
            <a:r>
              <a:rPr lang="zh-CN" altLang="zh-CN" smtClean="0"/>
              <a:t>、智能手机、</a:t>
            </a:r>
            <a:r>
              <a:rPr lang="en-US" altLang="zh-CN" smtClean="0"/>
              <a:t>Pad</a:t>
            </a:r>
            <a:r>
              <a:rPr lang="zh-CN" altLang="zh-CN" smtClean="0"/>
              <a:t>等）及运行于其上的智能家居相关的应用，系统智能家居物联网服务平台的服务访问。通过常用终端的应用系统可实现对家庭服务等。</a:t>
            </a:r>
          </a:p>
          <a:p>
            <a:r>
              <a:rPr lang="zh-CN" altLang="zh-CN" smtClean="0"/>
              <a:t>而对于</a:t>
            </a:r>
            <a:r>
              <a:rPr lang="en-US" altLang="zh-CN" smtClean="0"/>
              <a:t>ETSI M2M</a:t>
            </a:r>
            <a:r>
              <a:rPr lang="zh-CN" altLang="zh-CN" smtClean="0"/>
              <a:t>的应用程序根据其所处的域和设备的不同分为：设备应用程序</a:t>
            </a:r>
            <a:r>
              <a:rPr lang="en-US" altLang="zh-CN" smtClean="0"/>
              <a:t>(DA)</a:t>
            </a:r>
            <a:r>
              <a:rPr lang="zh-CN" altLang="zh-CN" smtClean="0"/>
              <a:t>， 网关应用程序</a:t>
            </a:r>
            <a:r>
              <a:rPr lang="en-US" altLang="zh-CN" smtClean="0"/>
              <a:t>(GA)</a:t>
            </a:r>
            <a:r>
              <a:rPr lang="zh-CN" altLang="zh-CN" smtClean="0"/>
              <a:t>，网络应用程序</a:t>
            </a:r>
            <a:r>
              <a:rPr lang="en-US" altLang="zh-CN" smtClean="0"/>
              <a:t>(NA)</a:t>
            </a:r>
            <a:r>
              <a:rPr lang="zh-CN" altLang="zh-CN" smtClean="0"/>
              <a:t>。其中应用程序执行应用的逻辑功能，通过接口来调用相应的服务层提供的服务。</a:t>
            </a:r>
          </a:p>
          <a:p>
            <a:r>
              <a:rPr lang="en-US" altLang="zh-CN" smtClean="0"/>
              <a:t>ETSI M2M</a:t>
            </a:r>
            <a:r>
              <a:rPr lang="zh-CN" altLang="zh-CN" smtClean="0"/>
              <a:t>的服务能力层分为：网络服务能力层</a:t>
            </a:r>
            <a:r>
              <a:rPr lang="en-US" altLang="zh-CN" smtClean="0"/>
              <a:t> (NSCL) </a:t>
            </a:r>
            <a:r>
              <a:rPr lang="zh-CN" altLang="zh-CN" smtClean="0"/>
              <a:t>，网关服务能力层</a:t>
            </a:r>
            <a:r>
              <a:rPr lang="en-US" altLang="zh-CN" smtClean="0"/>
              <a:t> (GSCL) </a:t>
            </a:r>
            <a:r>
              <a:rPr lang="zh-CN" altLang="zh-CN" smtClean="0"/>
              <a:t>， 设备服务能力层</a:t>
            </a:r>
            <a:r>
              <a:rPr lang="en-US" altLang="zh-CN" smtClean="0"/>
              <a:t> (DSCL) </a:t>
            </a:r>
            <a:r>
              <a:rPr lang="zh-CN" altLang="zh-CN" smtClean="0"/>
              <a:t>。服务能力层的主要功能是：提供能被不同应用程序所共享的功能；通过一组开放的接口提供功能；调用核心网络的功能；对应用程序隐藏网络细节，使开发和部署应用程序变得更加简单。</a:t>
            </a:r>
          </a:p>
          <a:p>
            <a:r>
              <a:rPr lang="en-US" altLang="zh-CN" smtClean="0"/>
              <a:t>ETSI M2M</a:t>
            </a:r>
            <a:r>
              <a:rPr lang="zh-CN" altLang="zh-CN" smtClean="0"/>
              <a:t>的接口主要包括三类：</a:t>
            </a:r>
            <a:r>
              <a:rPr lang="en-US" altLang="zh-CN" smtClean="0"/>
              <a:t> mIa</a:t>
            </a:r>
            <a:r>
              <a:rPr lang="zh-CN" altLang="zh-CN" smtClean="0"/>
              <a:t>，</a:t>
            </a:r>
            <a:r>
              <a:rPr lang="en-US" altLang="zh-CN" smtClean="0"/>
              <a:t>dIa </a:t>
            </a:r>
            <a:r>
              <a:rPr lang="zh-CN" altLang="zh-CN" smtClean="0"/>
              <a:t>和</a:t>
            </a:r>
            <a:r>
              <a:rPr lang="en-US" altLang="zh-CN" smtClean="0"/>
              <a:t>mId</a:t>
            </a:r>
            <a:r>
              <a:rPr lang="zh-CN" altLang="zh-CN" smtClean="0"/>
              <a:t>。其中</a:t>
            </a:r>
            <a:r>
              <a:rPr lang="en-US" altLang="zh-CN" smtClean="0"/>
              <a:t>mIa</a:t>
            </a:r>
            <a:r>
              <a:rPr lang="zh-CN" altLang="zh-CN" smtClean="0"/>
              <a:t>允许网络应用程序访问网络域中的网络服务能力层（</a:t>
            </a:r>
            <a:r>
              <a:rPr lang="en-US" altLang="zh-CN" smtClean="0"/>
              <a:t>NSCL</a:t>
            </a:r>
            <a:r>
              <a:rPr lang="zh-CN" altLang="zh-CN" smtClean="0"/>
              <a:t>），</a:t>
            </a:r>
            <a:r>
              <a:rPr lang="en-US" altLang="zh-CN" smtClean="0"/>
              <a:t>dIa </a:t>
            </a:r>
            <a:r>
              <a:rPr lang="zh-CN" altLang="zh-CN" smtClean="0"/>
              <a:t>允许设备应用</a:t>
            </a:r>
            <a:r>
              <a:rPr lang="en-US" altLang="zh-CN" smtClean="0"/>
              <a:t>/</a:t>
            </a:r>
            <a:r>
              <a:rPr lang="zh-CN" altLang="zh-CN" smtClean="0"/>
              <a:t>网络应用访问设备服务能力层</a:t>
            </a:r>
            <a:r>
              <a:rPr lang="en-US" altLang="zh-CN" smtClean="0"/>
              <a:t>/</a:t>
            </a:r>
            <a:r>
              <a:rPr lang="zh-CN" altLang="zh-CN" smtClean="0"/>
              <a:t>网关服务能力层，</a:t>
            </a:r>
            <a:r>
              <a:rPr lang="en-US" altLang="zh-CN" smtClean="0"/>
              <a:t>mId</a:t>
            </a:r>
            <a:r>
              <a:rPr lang="zh-CN" altLang="zh-CN" smtClean="0"/>
              <a:t>：允许设备服务能力层</a:t>
            </a:r>
            <a:r>
              <a:rPr lang="en-US" altLang="zh-CN" smtClean="0"/>
              <a:t>/</a:t>
            </a:r>
            <a:r>
              <a:rPr lang="zh-CN" altLang="zh-CN" smtClean="0"/>
              <a:t>网关服务能力层与网络服务能力层通信，使用下层核心网络的连通性作为通信的基础。</a:t>
            </a:r>
          </a:p>
          <a:p>
            <a:endParaRPr lang="zh-CN" altLang="en-US" smtClean="0"/>
          </a:p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F345C307-80BF-4841-AD9E-DED2D0A1F498}" type="slidenum">
              <a:rPr lang="en-US" altLang="zh-CN" smtClean="0"/>
              <a:pPr>
                <a:spcBef>
                  <a:spcPct val="0"/>
                </a:spcBef>
              </a:pPr>
              <a:t>42</a:t>
            </a:fld>
            <a:endParaRPr lang="en-US" altLang="zh-CN" smtClean="0"/>
          </a:p>
        </p:txBody>
      </p:sp>
      <p:sp>
        <p:nvSpPr>
          <p:cNvPr id="8089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</a:rPr>
              <a:t>Continuous SPARQL</a:t>
            </a:r>
            <a:r>
              <a:rPr lang="zh-CN" altLang="en-US" b="1" smtClean="0">
                <a:solidFill>
                  <a:srgbClr val="000000"/>
                </a:solidFill>
              </a:rPr>
              <a:t>，</a:t>
            </a:r>
            <a:r>
              <a:rPr lang="en-US" altLang="zh-CN" b="1" smtClean="0">
                <a:solidFill>
                  <a:srgbClr val="000000"/>
                </a:solidFill>
              </a:rPr>
              <a:t>C-SPARQL</a:t>
            </a:r>
            <a:r>
              <a:rPr lang="zh-CN" altLang="en-US" b="1" smtClean="0">
                <a:solidFill>
                  <a:srgbClr val="000000"/>
                </a:solidFill>
              </a:rPr>
              <a:t>，</a:t>
            </a:r>
            <a:r>
              <a:rPr lang="en-US" altLang="zh-CN" b="1" smtClean="0">
                <a:solidFill>
                  <a:srgbClr val="000000"/>
                </a:solidFill>
              </a:rPr>
              <a:t>RDF</a:t>
            </a:r>
            <a:r>
              <a:rPr lang="zh-CN" altLang="en-US" b="1" smtClean="0">
                <a:solidFill>
                  <a:srgbClr val="000000"/>
                </a:solidFill>
              </a:rPr>
              <a:t>数据流连续查询语言</a:t>
            </a:r>
            <a:endParaRPr lang="en-US" altLang="zh-CN" b="1" smtClean="0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b="1" smtClean="0">
                <a:solidFill>
                  <a:srgbClr val="000000"/>
                </a:solidFill>
              </a:rPr>
              <a:t>SPARQL</a:t>
            </a:r>
            <a:r>
              <a:rPr lang="zh-CN" altLang="en-US" smtClean="0"/>
              <a:t>是为</a:t>
            </a:r>
            <a:r>
              <a:rPr lang="en-US" altLang="zh-CN" smtClean="0"/>
              <a:t>RDF</a:t>
            </a:r>
            <a:r>
              <a:rPr lang="zh-CN" altLang="en-US" smtClean="0"/>
              <a:t>开发的一种查询语言和</a:t>
            </a:r>
            <a:r>
              <a:rPr lang="zh-CN" altLang="en-US" smtClean="0">
                <a:hlinkClick r:id="rId3"/>
              </a:rPr>
              <a:t>数据获取</a:t>
            </a:r>
            <a:r>
              <a:rPr lang="zh-CN" altLang="en-US" smtClean="0"/>
              <a:t>协议，它是为</a:t>
            </a:r>
            <a:r>
              <a:rPr lang="en-US" altLang="zh-CN" smtClean="0"/>
              <a:t>W3C</a:t>
            </a:r>
            <a:r>
              <a:rPr lang="zh-CN" altLang="en-US" smtClean="0"/>
              <a:t>所开发的</a:t>
            </a:r>
            <a:r>
              <a:rPr lang="en-US" altLang="zh-CN" smtClean="0"/>
              <a:t>RDF</a:t>
            </a:r>
            <a:r>
              <a:rPr lang="zh-CN" altLang="en-US" smtClean="0">
                <a:hlinkClick r:id="rId4"/>
              </a:rPr>
              <a:t>数据模型</a:t>
            </a:r>
            <a:r>
              <a:rPr lang="zh-CN" altLang="en-US" smtClean="0"/>
              <a:t>所定义，但是可以用于任何可以用</a:t>
            </a:r>
            <a:r>
              <a:rPr lang="en-US" altLang="zh-CN" smtClean="0"/>
              <a:t>RDF</a:t>
            </a:r>
            <a:r>
              <a:rPr lang="zh-CN" altLang="en-US" smtClean="0"/>
              <a:t>来表示的信息资源。</a:t>
            </a:r>
            <a:endParaRPr lang="zh-CN" altLang="zh-CN" smtClean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85C09C2E-7F01-45EE-9762-9B0AD12FD6DA}" type="slidenum">
              <a:rPr lang="en-US" altLang="zh-CN" smtClean="0"/>
              <a:pPr>
                <a:spcBef>
                  <a:spcPct val="0"/>
                </a:spcBef>
              </a:pPr>
              <a:t>43</a:t>
            </a:fld>
            <a:endParaRPr lang="en-US" altLang="zh-CN" smtClean="0"/>
          </a:p>
        </p:txBody>
      </p:sp>
      <p:sp>
        <p:nvSpPr>
          <p:cNvPr id="8192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</a:rPr>
              <a:t>Continuous SPARQL</a:t>
            </a:r>
            <a:r>
              <a:rPr lang="zh-CN" altLang="en-US" b="1" smtClean="0">
                <a:solidFill>
                  <a:srgbClr val="000000"/>
                </a:solidFill>
              </a:rPr>
              <a:t>，</a:t>
            </a:r>
            <a:r>
              <a:rPr lang="en-US" altLang="zh-CN" b="1" smtClean="0">
                <a:solidFill>
                  <a:srgbClr val="000000"/>
                </a:solidFill>
              </a:rPr>
              <a:t>C-SPARQL</a:t>
            </a:r>
            <a:r>
              <a:rPr lang="zh-CN" altLang="en-US" b="1" smtClean="0">
                <a:solidFill>
                  <a:srgbClr val="000000"/>
                </a:solidFill>
              </a:rPr>
              <a:t>，</a:t>
            </a:r>
            <a:r>
              <a:rPr lang="en-US" altLang="zh-CN" b="1" smtClean="0">
                <a:solidFill>
                  <a:srgbClr val="000000"/>
                </a:solidFill>
              </a:rPr>
              <a:t>RDF</a:t>
            </a:r>
            <a:r>
              <a:rPr lang="zh-CN" altLang="en-US" b="1" smtClean="0">
                <a:solidFill>
                  <a:srgbClr val="000000"/>
                </a:solidFill>
              </a:rPr>
              <a:t>数据流连续查询语言</a:t>
            </a:r>
            <a:endParaRPr lang="en-US" altLang="zh-CN" b="1" smtClean="0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b="1" smtClean="0">
                <a:solidFill>
                  <a:srgbClr val="000000"/>
                </a:solidFill>
              </a:rPr>
              <a:t>SPARQL</a:t>
            </a:r>
            <a:r>
              <a:rPr lang="zh-CN" altLang="en-US" smtClean="0"/>
              <a:t>是为</a:t>
            </a:r>
            <a:r>
              <a:rPr lang="en-US" altLang="zh-CN" smtClean="0"/>
              <a:t>RDF</a:t>
            </a:r>
            <a:r>
              <a:rPr lang="zh-CN" altLang="en-US" smtClean="0"/>
              <a:t>开发的一种查询语言和</a:t>
            </a:r>
            <a:r>
              <a:rPr lang="zh-CN" altLang="en-US" smtClean="0">
                <a:hlinkClick r:id="rId3"/>
              </a:rPr>
              <a:t>数据获取</a:t>
            </a:r>
            <a:r>
              <a:rPr lang="zh-CN" altLang="en-US" smtClean="0"/>
              <a:t>协议，它是为</a:t>
            </a:r>
            <a:r>
              <a:rPr lang="en-US" altLang="zh-CN" smtClean="0"/>
              <a:t>W3C</a:t>
            </a:r>
            <a:r>
              <a:rPr lang="zh-CN" altLang="en-US" smtClean="0"/>
              <a:t>所开发的</a:t>
            </a:r>
            <a:r>
              <a:rPr lang="en-US" altLang="zh-CN" smtClean="0"/>
              <a:t>RDF</a:t>
            </a:r>
            <a:r>
              <a:rPr lang="zh-CN" altLang="en-US" smtClean="0">
                <a:hlinkClick r:id="rId4"/>
              </a:rPr>
              <a:t>数据模型</a:t>
            </a:r>
            <a:r>
              <a:rPr lang="zh-CN" altLang="en-US" smtClean="0"/>
              <a:t>所定义，但是可以用于任何可以用</a:t>
            </a:r>
            <a:r>
              <a:rPr lang="en-US" altLang="zh-CN" smtClean="0"/>
              <a:t>RDF</a:t>
            </a:r>
            <a:r>
              <a:rPr lang="zh-CN" altLang="en-US" smtClean="0"/>
              <a:t>来表示的信息资源。</a:t>
            </a:r>
            <a:endParaRPr lang="zh-CN" altLang="zh-CN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5F4DB78F-141C-4933-ABD9-DCD5ADD8238A}" type="slidenum">
              <a:rPr lang="en-US" altLang="zh-CN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44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29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altLang="zh-CN" b="1" smtClean="0">
                <a:solidFill>
                  <a:srgbClr val="000000"/>
                </a:solidFill>
              </a:rPr>
              <a:t>Continuous SPARQL</a:t>
            </a:r>
            <a:r>
              <a:rPr lang="zh-CN" altLang="en-US" b="1" smtClean="0">
                <a:solidFill>
                  <a:srgbClr val="000000"/>
                </a:solidFill>
              </a:rPr>
              <a:t>，</a:t>
            </a:r>
            <a:r>
              <a:rPr lang="en-US" altLang="zh-CN" b="1" smtClean="0">
                <a:solidFill>
                  <a:srgbClr val="000000"/>
                </a:solidFill>
              </a:rPr>
              <a:t>C-SPARQL</a:t>
            </a:r>
            <a:r>
              <a:rPr lang="zh-CN" altLang="en-US" b="1" smtClean="0">
                <a:solidFill>
                  <a:srgbClr val="000000"/>
                </a:solidFill>
              </a:rPr>
              <a:t>，</a:t>
            </a:r>
            <a:r>
              <a:rPr lang="en-US" altLang="zh-CN" b="1" smtClean="0">
                <a:solidFill>
                  <a:srgbClr val="000000"/>
                </a:solidFill>
              </a:rPr>
              <a:t>RDF</a:t>
            </a:r>
            <a:r>
              <a:rPr lang="zh-CN" altLang="en-US" b="1" smtClean="0">
                <a:solidFill>
                  <a:srgbClr val="000000"/>
                </a:solidFill>
              </a:rPr>
              <a:t>数据流连续查询语言</a:t>
            </a:r>
            <a:endParaRPr lang="en-US" altLang="zh-CN" b="1" smtClean="0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b="1" smtClean="0">
                <a:solidFill>
                  <a:srgbClr val="000000"/>
                </a:solidFill>
              </a:rPr>
              <a:t>SPARQL</a:t>
            </a:r>
            <a:r>
              <a:rPr lang="zh-CN" altLang="en-US" smtClean="0"/>
              <a:t>是为</a:t>
            </a:r>
            <a:r>
              <a:rPr lang="en-US" altLang="zh-CN" smtClean="0"/>
              <a:t>RDF</a:t>
            </a:r>
            <a:r>
              <a:rPr lang="zh-CN" altLang="en-US" smtClean="0"/>
              <a:t>开发的一种查询语言和</a:t>
            </a:r>
            <a:r>
              <a:rPr lang="zh-CN" altLang="en-US" smtClean="0">
                <a:hlinkClick r:id="rId3"/>
              </a:rPr>
              <a:t>数据获取</a:t>
            </a:r>
            <a:r>
              <a:rPr lang="zh-CN" altLang="en-US" smtClean="0"/>
              <a:t>协议，它是为</a:t>
            </a:r>
            <a:r>
              <a:rPr lang="en-US" altLang="zh-CN" smtClean="0"/>
              <a:t>W3C</a:t>
            </a:r>
            <a:r>
              <a:rPr lang="zh-CN" altLang="en-US" smtClean="0"/>
              <a:t>所开发的</a:t>
            </a:r>
            <a:r>
              <a:rPr lang="en-US" altLang="zh-CN" smtClean="0"/>
              <a:t>RDF</a:t>
            </a:r>
            <a:r>
              <a:rPr lang="zh-CN" altLang="en-US" smtClean="0">
                <a:hlinkClick r:id="rId4"/>
              </a:rPr>
              <a:t>数据模型</a:t>
            </a:r>
            <a:r>
              <a:rPr lang="zh-CN" altLang="en-US" smtClean="0"/>
              <a:t>所定义，但是可以用于任何可以用</a:t>
            </a:r>
            <a:r>
              <a:rPr lang="en-US" altLang="zh-CN" smtClean="0"/>
              <a:t>RDF</a:t>
            </a:r>
            <a:r>
              <a:rPr lang="zh-CN" altLang="en-US" smtClean="0"/>
              <a:t>来表示的信息资源。</a:t>
            </a:r>
            <a:endParaRPr lang="zh-CN" altLang="zh-CN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6721386-96CE-4D68-9CA2-9B6759C6003E}" type="slidenum">
              <a:rPr lang="en-US" altLang="zh-CN" smtClean="0">
                <a:solidFill>
                  <a:srgbClr val="000000"/>
                </a:solidFill>
              </a:rPr>
              <a:pPr/>
              <a:t>45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39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DF99E859-3008-4D5D-8EA4-FAF268C685CE}" type="slidenum">
              <a:rPr lang="en-US" altLang="zh-CN" smtClean="0">
                <a:solidFill>
                  <a:srgbClr val="000000"/>
                </a:solidFill>
              </a:rPr>
              <a:pPr/>
              <a:t>14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5734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73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6EB88C10-80DC-4D90-8438-49CC2EBAB03E}" type="slidenum">
              <a:rPr lang="en-US" altLang="zh-CN" smtClean="0">
                <a:solidFill>
                  <a:srgbClr val="000000"/>
                </a:solidFill>
              </a:rPr>
              <a:pPr/>
              <a:t>46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49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9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6D22BD88-1388-4E4D-A0FD-98FDCC8ECAE6}" type="slidenum">
              <a:rPr lang="en-US" altLang="zh-CN" smtClean="0">
                <a:solidFill>
                  <a:srgbClr val="000000"/>
                </a:solidFill>
              </a:rPr>
              <a:pPr/>
              <a:t>47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60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0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99948358-7679-4ACF-ACCF-65D565ECD440}" type="slidenum">
              <a:rPr lang="en-US" altLang="zh-CN" smtClean="0">
                <a:solidFill>
                  <a:srgbClr val="000000"/>
                </a:solidFill>
              </a:rPr>
              <a:pPr/>
              <a:t>48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70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70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67AAB943-3DE2-4F92-8397-515697BE461C}" type="slidenum">
              <a:rPr lang="en-US" altLang="zh-CN" smtClean="0">
                <a:solidFill>
                  <a:srgbClr val="000000"/>
                </a:solidFill>
              </a:rPr>
              <a:pPr/>
              <a:t>49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80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0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spcBef>
                <a:spcPct val="30000"/>
              </a:spcBef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3000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</a:pPr>
            <a:fld id="{CBB0F552-917F-4C26-BE08-C19EDAD1CFA0}" type="slidenum">
              <a:rPr lang="en-US" altLang="zh-CN" smtClean="0">
                <a:solidFill>
                  <a:srgbClr val="000000"/>
                </a:solidFill>
              </a:rPr>
              <a:pPr>
                <a:spcBef>
                  <a:spcPct val="0"/>
                </a:spcBef>
              </a:pPr>
              <a:t>50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890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90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ED809B64-A733-4DAE-AAA7-94F06B955144}" type="slidenum">
              <a:rPr lang="en-US" altLang="zh-CN" smtClean="0"/>
              <a:pPr/>
              <a:t>51</a:t>
            </a:fld>
            <a:endParaRPr lang="en-US" altLang="zh-CN" smtClean="0"/>
          </a:p>
        </p:txBody>
      </p:sp>
      <p:sp>
        <p:nvSpPr>
          <p:cNvPr id="9011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011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622A4D0D-44D8-4D9F-8CF5-FA72BADC8CFA}" type="slidenum">
              <a:rPr lang="en-US" altLang="zh-CN" smtClean="0">
                <a:solidFill>
                  <a:srgbClr val="000000"/>
                </a:solidFill>
              </a:rPr>
              <a:pPr/>
              <a:t>15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5837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3BB86D68-13E7-4F96-A229-EE66D1F7EADD}" type="slidenum">
              <a:rPr lang="en-US" altLang="zh-CN" smtClean="0">
                <a:solidFill>
                  <a:srgbClr val="000000"/>
                </a:solidFill>
              </a:rPr>
              <a:pPr/>
              <a:t>16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59395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37A34CD3-37B6-4BC8-9580-28A63957D10A}" type="slidenum">
              <a:rPr lang="en-US" altLang="zh-CN" smtClean="0">
                <a:solidFill>
                  <a:srgbClr val="000000"/>
                </a:solidFill>
              </a:rPr>
              <a:pPr/>
              <a:t>17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0419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E7DB613A-7659-4D07-9038-90B28BAF36F8}" type="slidenum">
              <a:rPr lang="en-US" altLang="zh-CN" smtClean="0">
                <a:solidFill>
                  <a:srgbClr val="000000"/>
                </a:solidFill>
              </a:rPr>
              <a:pPr/>
              <a:t>18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1443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4CEF8DC0-46AF-46F9-A10C-750C36C0B3F9}" type="slidenum">
              <a:rPr lang="en-US" altLang="zh-CN" smtClean="0">
                <a:solidFill>
                  <a:srgbClr val="000000"/>
                </a:solidFill>
              </a:rPr>
              <a:pPr/>
              <a:t>19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2467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804986" indent="-30961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238441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733817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229193" indent="-247688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724569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3219945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715322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4210698" indent="-24768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fld id="{3397B63A-5A81-4368-ABBB-2ACE7E16DCF8}" type="slidenum">
              <a:rPr lang="en-US" altLang="zh-CN" smtClean="0">
                <a:solidFill>
                  <a:srgbClr val="000000"/>
                </a:solidFill>
              </a:rPr>
              <a:pPr/>
              <a:t>20</a:t>
            </a:fld>
            <a:endParaRPr lang="en-US" altLang="zh-CN" smtClean="0">
              <a:solidFill>
                <a:srgbClr val="000000"/>
              </a:solidFill>
            </a:endParaRPr>
          </a:p>
        </p:txBody>
      </p:sp>
      <p:sp>
        <p:nvSpPr>
          <p:cNvPr id="63491" name="Rectangle 2"/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3" y="987432"/>
            <a:ext cx="4627959" cy="472199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3" y="987432"/>
            <a:ext cx="4627959" cy="4721999"/>
          </a:xfrm>
        </p:spPr>
        <p:txBody>
          <a:bodyPr/>
          <a:lstStyle>
            <a:lvl1pPr marL="0" indent="0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652024"/>
          </a:xfrm>
        </p:spPr>
        <p:txBody>
          <a:bodyPr/>
          <a:lstStyle>
            <a:lvl1pPr marL="0" indent="0">
              <a:buNone/>
              <a:defRPr sz="120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9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9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76062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285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298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7715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693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29269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2" indent="0" algn="ctr">
              <a:buNone/>
              <a:defRPr sz="1500"/>
            </a:lvl2pPr>
            <a:lvl3pPr marL="685783" indent="0" algn="ctr">
              <a:buNone/>
              <a:defRPr sz="1350"/>
            </a:lvl3pPr>
            <a:lvl4pPr marL="1028675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8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2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792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0342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0151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417320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12915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6466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9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5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4589470"/>
            <a:ext cx="7823162" cy="1041903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3" y="1825625"/>
            <a:ext cx="3820687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9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82"/>
            <a:ext cx="386834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2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82"/>
            <a:ext cx="388620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9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5" Type="http://schemas.openxmlformats.org/officeDocument/2006/relationships/image" Target="../media/image5.png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 descr="ppt5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7143" y="5776493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9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32"/>
            <a:ext cx="7886700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7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23" y="6085406"/>
            <a:ext cx="1158333" cy="41539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7005" y="365129"/>
            <a:ext cx="1988345" cy="1325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764381" y="375288"/>
            <a:ext cx="78867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764381" y="1995805"/>
            <a:ext cx="7886700" cy="348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171446"/>
            <a:endParaRPr lang="zh-CN" altLang="en-US" dirty="0"/>
          </a:p>
        </p:txBody>
      </p:sp>
      <p:pic>
        <p:nvPicPr>
          <p:cNvPr id="5" name="图片 6" descr="ppt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3" y="5698280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22" y="6055489"/>
            <a:ext cx="1293541" cy="44530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2738" y="375288"/>
            <a:ext cx="1988344" cy="132556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0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3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7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5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8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2" algn="l" defTabSz="68578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10/9/2016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 descr="ppt5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7143" y="5776493"/>
            <a:ext cx="9151145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20" y="6061682"/>
            <a:ext cx="1338146" cy="4453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47" t="8272" r="18201" b="13066"/>
          <a:stretch/>
        </p:blipFill>
        <p:spPr>
          <a:xfrm>
            <a:off x="7311019" y="497994"/>
            <a:ext cx="1204331" cy="104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19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42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7.e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46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49.emf"/><Relationship Id="rId4" Type="http://schemas.openxmlformats.org/officeDocument/2006/relationships/oleObject" Target="../embeddings/oleObject5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0.emf"/><Relationship Id="rId4" Type="http://schemas.openxmlformats.org/officeDocument/2006/relationships/oleObject" Target="../embeddings/oleObject6.bin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445770" y="143745"/>
            <a:ext cx="7886700" cy="741779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一、物联网</a:t>
            </a:r>
            <a:r>
              <a:rPr lang="en-US" altLang="zh-CN" dirty="0" smtClean="0">
                <a:solidFill>
                  <a:srgbClr val="000000"/>
                </a:solidFill>
              </a:rPr>
              <a:t>-</a:t>
            </a:r>
            <a:r>
              <a:rPr lang="zh-CN" altLang="en-US" dirty="0" smtClean="0">
                <a:solidFill>
                  <a:srgbClr val="000000"/>
                </a:solidFill>
              </a:rPr>
              <a:t>发展</a:t>
            </a:r>
            <a:endParaRPr lang="zh-CN" altLang="en-US" dirty="0" smtClean="0"/>
          </a:p>
        </p:txBody>
      </p:sp>
      <p:sp>
        <p:nvSpPr>
          <p:cNvPr id="1126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126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BF393F0-890A-442F-BA41-D2388037FFA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10</a:t>
            </a:fld>
            <a:endParaRPr lang="en-US" altLang="zh-CN" sz="1400" smtClean="0"/>
          </a:p>
        </p:txBody>
      </p:sp>
      <p:pic>
        <p:nvPicPr>
          <p:cNvPr id="11269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35" y="775937"/>
            <a:ext cx="7996238" cy="432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604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标题 1"/>
          <p:cNvSpPr>
            <a:spLocks noGrp="1"/>
          </p:cNvSpPr>
          <p:nvPr>
            <p:ph type="title"/>
          </p:nvPr>
        </p:nvSpPr>
        <p:spPr>
          <a:xfrm>
            <a:off x="581025" y="103673"/>
            <a:ext cx="7886700" cy="65515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一、物联网</a:t>
            </a:r>
            <a:r>
              <a:rPr lang="en-US" altLang="zh-CN" dirty="0" smtClean="0">
                <a:solidFill>
                  <a:srgbClr val="000000"/>
                </a:solidFill>
              </a:rPr>
              <a:t>-</a:t>
            </a:r>
            <a:r>
              <a:rPr lang="zh-CN" altLang="en-US" dirty="0" smtClean="0">
                <a:solidFill>
                  <a:srgbClr val="000000"/>
                </a:solidFill>
              </a:rPr>
              <a:t>产业</a:t>
            </a:r>
            <a:endParaRPr lang="zh-CN" altLang="en-US" dirty="0" smtClean="0"/>
          </a:p>
        </p:txBody>
      </p:sp>
      <p:sp>
        <p:nvSpPr>
          <p:cNvPr id="1229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229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3CEC013-3918-4A91-AFBA-AE6F0DE8F402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11</a:t>
            </a:fld>
            <a:endParaRPr lang="en-US" altLang="zh-CN" sz="1400" smtClean="0"/>
          </a:p>
        </p:txBody>
      </p:sp>
      <p:pic>
        <p:nvPicPr>
          <p:cNvPr id="1229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38" y="758825"/>
            <a:ext cx="746918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28539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标题 1"/>
          <p:cNvSpPr>
            <a:spLocks noGrp="1"/>
          </p:cNvSpPr>
          <p:nvPr>
            <p:ph type="title"/>
          </p:nvPr>
        </p:nvSpPr>
        <p:spPr>
          <a:xfrm>
            <a:off x="426519" y="153370"/>
            <a:ext cx="7886700" cy="63590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一、物联网</a:t>
            </a:r>
            <a:r>
              <a:rPr lang="en-US" altLang="zh-CN" dirty="0" smtClean="0">
                <a:solidFill>
                  <a:srgbClr val="000000"/>
                </a:solidFill>
              </a:rPr>
              <a:t>-</a:t>
            </a:r>
            <a:r>
              <a:rPr lang="zh-CN" altLang="en-US" dirty="0" smtClean="0">
                <a:solidFill>
                  <a:srgbClr val="000000"/>
                </a:solidFill>
              </a:rPr>
              <a:t>价值</a:t>
            </a:r>
            <a:endParaRPr lang="zh-CN" altLang="en-US" dirty="0" smtClean="0"/>
          </a:p>
        </p:txBody>
      </p:sp>
      <p:pic>
        <p:nvPicPr>
          <p:cNvPr id="13315" name="内容占位符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0119" y="863065"/>
            <a:ext cx="8001000" cy="4805363"/>
          </a:xfrm>
        </p:spPr>
      </p:pic>
      <p:sp>
        <p:nvSpPr>
          <p:cNvPr id="1331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4FF1133-72FC-4990-B3D9-C8ED122CE26E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12</a:t>
            </a:fld>
            <a:endParaRPr lang="en-US" altLang="zh-CN" sz="1400" smtClean="0"/>
          </a:p>
        </p:txBody>
      </p:sp>
    </p:spTree>
    <p:extLst>
      <p:ext uri="{BB962C8B-B14F-4D97-AF65-F5344CB8AC3E}">
        <p14:creationId xmlns:p14="http://schemas.microsoft.com/office/powerpoint/2010/main" val="1539109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标题 1"/>
          <p:cNvSpPr>
            <a:spLocks noGrp="1"/>
          </p:cNvSpPr>
          <p:nvPr>
            <p:ph type="title"/>
          </p:nvPr>
        </p:nvSpPr>
        <p:spPr>
          <a:xfrm>
            <a:off x="291766" y="83821"/>
            <a:ext cx="7886700" cy="732154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一、物联网</a:t>
            </a:r>
            <a:r>
              <a:rPr lang="en-US" altLang="zh-CN" dirty="0" smtClean="0">
                <a:solidFill>
                  <a:srgbClr val="000000"/>
                </a:solidFill>
              </a:rPr>
              <a:t>-</a:t>
            </a:r>
            <a:r>
              <a:rPr lang="zh-CN" altLang="en-US" dirty="0" smtClean="0">
                <a:solidFill>
                  <a:srgbClr val="000000"/>
                </a:solidFill>
              </a:rPr>
              <a:t>生态</a:t>
            </a:r>
            <a:endParaRPr lang="zh-CN" altLang="en-US" dirty="0" smtClean="0"/>
          </a:p>
        </p:txBody>
      </p:sp>
      <p:sp>
        <p:nvSpPr>
          <p:cNvPr id="1433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C62ED14-5953-4CE6-8024-816DA307F68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13</a:t>
            </a:fld>
            <a:endParaRPr lang="en-US" altLang="zh-CN" sz="1400" smtClean="0"/>
          </a:p>
        </p:txBody>
      </p:sp>
      <p:pic>
        <p:nvPicPr>
          <p:cNvPr id="14341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295" y="758224"/>
            <a:ext cx="7620000" cy="568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3101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397644" y="95620"/>
            <a:ext cx="7886700" cy="789906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---AllJoyn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63625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smtClean="0"/>
              <a:t>系统架构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zh-CN" altLang="zh-CN" sz="1600" smtClean="0"/>
          </a:p>
        </p:txBody>
      </p:sp>
      <p:sp>
        <p:nvSpPr>
          <p:cNvPr id="1536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BE6F97F-3528-4B70-A0FA-D7CCF8F84183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14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1536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44" y="1322655"/>
            <a:ext cx="8375650" cy="4670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9390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57013" y="95619"/>
            <a:ext cx="7886700" cy="789906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---AllJoyn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63625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smtClean="0"/>
              <a:t>软件架构</a:t>
            </a:r>
            <a:endParaRPr lang="zh-CN" altLang="zh-CN" sz="1600" smtClean="0"/>
          </a:p>
        </p:txBody>
      </p:sp>
      <p:sp>
        <p:nvSpPr>
          <p:cNvPr id="1638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5267867-83CC-47EC-AD1F-BDB8624266F0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15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1638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95" y="1324560"/>
            <a:ext cx="7997825" cy="4467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99879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2890" y="85994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---AllJoyn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63625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1600" smtClean="0"/>
              <a:t>通信流程</a:t>
            </a:r>
            <a:endParaRPr lang="zh-CN" altLang="zh-CN" sz="1600" smtClean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0B3C2EC-ABFE-4E5D-9E65-BDA8A9255CCE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16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17413" name="图片 5" descr="C:\Users\zhangguoyan\Documents\Tencent Files\524825393\Image\C2C\8RDDS_F5Y@W9~Q3TWWA[3HQ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8459" y="1424138"/>
            <a:ext cx="5891212" cy="4229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4577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599774" y="119062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---AllJoyn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63625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1600" smtClean="0"/>
              <a:t>实体关系</a:t>
            </a:r>
            <a:endParaRPr lang="zh-CN" altLang="zh-CN" sz="1600" smtClean="0"/>
          </a:p>
        </p:txBody>
      </p:sp>
      <p:sp>
        <p:nvSpPr>
          <p:cNvPr id="1843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80039EB-7FB0-4943-97E6-46AC3BBE1443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17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18437" name="内容占位符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444625"/>
            <a:ext cx="5362575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2213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93896" y="0"/>
            <a:ext cx="7886700" cy="828407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---AllJoyn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63625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1600" smtClean="0"/>
              <a:t>协议对比</a:t>
            </a:r>
            <a:endParaRPr lang="zh-CN" altLang="zh-CN" sz="1600" smtClean="0"/>
          </a:p>
        </p:txBody>
      </p:sp>
      <p:sp>
        <p:nvSpPr>
          <p:cNvPr id="1946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655E5C0-3119-46D5-8A07-B4C41601F880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18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19461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0" y="744070"/>
            <a:ext cx="3981450" cy="484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49024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561273" y="105244"/>
            <a:ext cx="7886700" cy="741779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---OIC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755617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dirty="0" smtClean="0"/>
              <a:t>系统架构</a:t>
            </a:r>
            <a:endParaRPr lang="zh-CN" altLang="zh-CN" sz="1600" dirty="0" smtClean="0"/>
          </a:p>
        </p:txBody>
      </p:sp>
      <p:sp>
        <p:nvSpPr>
          <p:cNvPr id="2048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C184B6A-73C9-4264-A82E-672809AEFBE6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19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2048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22" y="1092467"/>
            <a:ext cx="828675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7713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物联网技术发展研究</a:t>
            </a:r>
            <a:endParaRPr lang="zh-CN" altLang="zh-CN" dirty="0" smtClean="0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3500" y="3609474"/>
            <a:ext cx="6934200" cy="1722922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2800" dirty="0" smtClean="0"/>
              <a:t>李永华 </a:t>
            </a:r>
            <a:endParaRPr lang="en-US" altLang="zh-CN" sz="2800" dirty="0" smtClean="0"/>
          </a:p>
          <a:p>
            <a:pPr eaLnBrk="1" hangingPunct="1"/>
            <a:r>
              <a:rPr lang="zh-CN" altLang="en-US" sz="2800" dirty="0" smtClean="0"/>
              <a:t>北京邮电大学</a:t>
            </a:r>
            <a:endParaRPr lang="en-US" altLang="zh-CN" sz="2800" dirty="0" smtClean="0"/>
          </a:p>
          <a:p>
            <a:pPr eaLnBrk="1" hangingPunct="1"/>
            <a:r>
              <a:rPr lang="en-US" altLang="zh-CN" sz="2800" dirty="0" smtClean="0"/>
              <a:t>liyonghua@bupt.edu.cn</a:t>
            </a:r>
            <a:endParaRPr lang="zh-CN" altLang="zh-CN" sz="2800" dirty="0" smtClean="0"/>
          </a:p>
        </p:txBody>
      </p:sp>
      <p:sp>
        <p:nvSpPr>
          <p:cNvPr id="30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39E5064-0106-47B9-8E5C-264219BAA084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2</a:t>
            </a:fld>
            <a:endParaRPr lang="en-US" altLang="zh-CN" sz="1400" smtClean="0"/>
          </a:p>
        </p:txBody>
      </p:sp>
      <p:pic>
        <p:nvPicPr>
          <p:cNvPr id="3077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1722" y="294423"/>
            <a:ext cx="23495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2576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580523" y="95619"/>
            <a:ext cx="7886700" cy="635901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---OIC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1850" y="685800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dirty="0" smtClean="0"/>
              <a:t>功能架构</a:t>
            </a:r>
            <a:endParaRPr lang="zh-CN" altLang="zh-CN" sz="1600" dirty="0" smtClean="0"/>
          </a:p>
        </p:txBody>
      </p:sp>
      <p:sp>
        <p:nvSpPr>
          <p:cNvPr id="215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A7C89F5-1D90-4DFD-B14F-65B9E2C08592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20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21509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717" y="1157438"/>
            <a:ext cx="808355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0272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426519" y="76369"/>
            <a:ext cx="7886700" cy="607026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---OIC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1895" y="601613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dirty="0" smtClean="0"/>
              <a:t>分层协议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zh-CN" altLang="zh-CN" sz="1600" dirty="0" smtClean="0"/>
          </a:p>
        </p:txBody>
      </p:sp>
      <p:sp>
        <p:nvSpPr>
          <p:cNvPr id="225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50A4ED4-BCFE-44B9-902C-DCADE48EFEC7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21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22533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70" y="884237"/>
            <a:ext cx="8229600" cy="391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534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9600" y="3164305"/>
            <a:ext cx="4724400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1590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365127"/>
            <a:ext cx="7886700" cy="578150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---oneM2M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1063625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smtClean="0"/>
              <a:t>系统架构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zh-CN" altLang="zh-CN" sz="1600" smtClean="0"/>
          </a:p>
        </p:txBody>
      </p:sp>
      <p:sp>
        <p:nvSpPr>
          <p:cNvPr id="235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F71DC57-A5A7-4C8F-9604-ECFC523F08E7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22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23557" name="图片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0886" y="1292978"/>
            <a:ext cx="7375525" cy="4567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25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590550" y="230372"/>
            <a:ext cx="7886700" cy="751405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一、国际标准</a:t>
            </a:r>
            <a:r>
              <a:rPr lang="en-US" altLang="zh-CN" sz="2800" dirty="0" smtClean="0"/>
              <a:t>---oneM2M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95150" y="803743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smtClean="0"/>
              <a:t>分层模型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zh-CN" altLang="zh-CN" sz="1600" smtClean="0"/>
          </a:p>
        </p:txBody>
      </p:sp>
      <p:sp>
        <p:nvSpPr>
          <p:cNvPr id="245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FDFCA04-C866-4881-B35F-44A319D4B5EF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23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24581" name="图片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328" y="826119"/>
            <a:ext cx="4343400" cy="482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69233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5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36" y="948077"/>
            <a:ext cx="7410450" cy="5127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388019" y="85993"/>
            <a:ext cx="7886700" cy="645527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一、国际标准</a:t>
            </a:r>
            <a:r>
              <a:rPr lang="en-US" altLang="zh-CN" sz="2800" dirty="0" smtClean="0"/>
              <a:t>---oneM2M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761" y="630452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dirty="0" smtClean="0"/>
              <a:t>整体架构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zh-CN" altLang="zh-CN" sz="1600" dirty="0" smtClean="0"/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66B71D0-8EEB-49FA-A789-7B8E8A40BCDD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24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5685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88400"/>
            <a:ext cx="7886700" cy="597400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---oneM2M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6017" y="685800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dirty="0" smtClean="0"/>
              <a:t>资源表示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zh-CN" altLang="zh-CN" sz="1600" dirty="0" smtClean="0"/>
          </a:p>
        </p:txBody>
      </p:sp>
      <p:sp>
        <p:nvSpPr>
          <p:cNvPr id="266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D40A29D-B00E-49EE-96EA-0B567F59DF76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25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26629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800" y="685800"/>
            <a:ext cx="4684713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4143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>
          <a:xfrm>
            <a:off x="657526" y="124494"/>
            <a:ext cx="7886700" cy="616651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---Apple </a:t>
            </a:r>
            <a:r>
              <a:rPr lang="en-US" altLang="zh-CN" sz="2800" dirty="0" err="1" smtClean="0"/>
              <a:t>HomeKit</a:t>
            </a:r>
            <a:endParaRPr lang="zh-CN" altLang="en-US" sz="2800" dirty="0" smtClean="0"/>
          </a:p>
        </p:txBody>
      </p:sp>
      <p:sp>
        <p:nvSpPr>
          <p:cNvPr id="2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0396" y="640113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smtClean="0"/>
              <a:t>协议分层</a:t>
            </a:r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zh-CN" altLang="zh-CN" sz="1600" smtClean="0"/>
          </a:p>
        </p:txBody>
      </p:sp>
      <p:sp>
        <p:nvSpPr>
          <p:cNvPr id="2765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A0EDF3B-EE2C-4624-BBA0-6AA50AE628A1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26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2765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0666" y="1329891"/>
            <a:ext cx="650716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04735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370"/>
            <a:ext cx="7886700" cy="549274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---Google </a:t>
            </a:r>
            <a:endParaRPr lang="zh-CN" altLang="en-US" sz="2800" dirty="0" smtClean="0"/>
          </a:p>
        </p:txBody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85800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zh-CN" altLang="en-US" sz="2000" dirty="0" smtClean="0"/>
              <a:t>协议架构</a:t>
            </a:r>
            <a:r>
              <a:rPr lang="en-US" altLang="zh-CN" sz="2000" dirty="0" err="1" smtClean="0"/>
              <a:t>Brillo+Thread+Weave</a:t>
            </a:r>
            <a:endParaRPr lang="zh-CN" altLang="en-US" sz="2000" dirty="0" smtClean="0"/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zh-CN" altLang="zh-CN" sz="1600" dirty="0" smtClean="0"/>
          </a:p>
        </p:txBody>
      </p:sp>
      <p:sp>
        <p:nvSpPr>
          <p:cNvPr id="2867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3230FB2-5302-4C04-B576-44330A42710B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27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2867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1066800"/>
            <a:ext cx="4194175" cy="152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8" name="Picture 4" descr="2015-05-29_011904_meitu_7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2506" y="2996314"/>
            <a:ext cx="7086600" cy="3895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4250" y="914400"/>
            <a:ext cx="3044825" cy="2551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31331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638276" y="172620"/>
            <a:ext cx="7886700" cy="616651"/>
          </a:xfrm>
        </p:spPr>
        <p:txBody>
          <a:bodyPr/>
          <a:lstStyle/>
          <a:p>
            <a:pPr eaLnBrk="1" hangingPunct="1"/>
            <a:r>
              <a:rPr lang="zh-CN" altLang="en-US" sz="2800" dirty="0" smtClean="0"/>
              <a:t>二、国际标准</a:t>
            </a:r>
            <a:r>
              <a:rPr lang="en-US" altLang="zh-CN" sz="2800" dirty="0" smtClean="0"/>
              <a:t>---oneM2M</a:t>
            </a:r>
            <a:r>
              <a:rPr lang="zh-CN" altLang="en-US" sz="2800" dirty="0" smtClean="0"/>
              <a:t>技术的研究</a:t>
            </a:r>
          </a:p>
        </p:txBody>
      </p:sp>
      <p:sp>
        <p:nvSpPr>
          <p:cNvPr id="296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70021" y="717115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Weave</a:t>
            </a:r>
            <a:endParaRPr lang="zh-CN" altLang="en-US" sz="2000" dirty="0" smtClean="0"/>
          </a:p>
          <a:p>
            <a:pPr lvl="2" eaLnBrk="1" hangingPunct="1">
              <a:lnSpc>
                <a:spcPct val="80000"/>
              </a:lnSpc>
              <a:buFontTx/>
              <a:buNone/>
            </a:pPr>
            <a:endParaRPr lang="zh-CN" altLang="zh-CN" sz="1600" dirty="0" smtClean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8B18CF4-09AA-4583-B8A3-08BEAE5E65DB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28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29701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5974" y="879909"/>
            <a:ext cx="3273425" cy="2725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598" y="3886200"/>
            <a:ext cx="4194175" cy="152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36493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4" name="内容占位符 2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11979" y="683387"/>
            <a:ext cx="6248400" cy="5305425"/>
          </a:xfrm>
        </p:spPr>
      </p:pic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6781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三、研究成果</a:t>
            </a:r>
            <a:r>
              <a:rPr lang="en-US" altLang="zh-CN" sz="2800" smtClean="0"/>
              <a:t>-Smart Home </a:t>
            </a:r>
            <a:endParaRPr lang="zh-CN" altLang="en-US" sz="2800" smtClean="0"/>
          </a:p>
        </p:txBody>
      </p:sp>
      <p:sp>
        <p:nvSpPr>
          <p:cNvPr id="3072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BBF8B02-878F-4462-860A-CD2664C57C10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29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8326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2800" b="0" smtClean="0"/>
              <a:t>Contents</a:t>
            </a:r>
          </a:p>
        </p:txBody>
      </p:sp>
      <p:grpSp>
        <p:nvGrpSpPr>
          <p:cNvPr id="4099" name="Group 228"/>
          <p:cNvGrpSpPr>
            <a:grpSpLocks/>
          </p:cNvGrpSpPr>
          <p:nvPr/>
        </p:nvGrpSpPr>
        <p:grpSpPr bwMode="auto">
          <a:xfrm>
            <a:off x="1905000" y="4724400"/>
            <a:ext cx="5105400" cy="555625"/>
            <a:chOff x="1248" y="1440"/>
            <a:chExt cx="3216" cy="350"/>
          </a:xfrm>
        </p:grpSpPr>
        <p:sp>
          <p:nvSpPr>
            <p:cNvPr id="4128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9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</p:spPr>
          <p:txBody>
            <a:bodyPr rot="10800000" vert="eaVert"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30" name="Text Box 231"/>
            <p:cNvSpPr txBox="1">
              <a:spLocks noChangeArrowheads="1"/>
            </p:cNvSpPr>
            <p:nvPr/>
          </p:nvSpPr>
          <p:spPr bwMode="gray">
            <a:xfrm>
              <a:off x="2256" y="1482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4131" name="Text Box 232"/>
            <p:cNvSpPr txBox="1">
              <a:spLocks noChangeArrowheads="1"/>
            </p:cNvSpPr>
            <p:nvPr/>
          </p:nvSpPr>
          <p:spPr bwMode="gray">
            <a:xfrm>
              <a:off x="1296" y="145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5</a:t>
              </a:r>
            </a:p>
          </p:txBody>
        </p:sp>
      </p:grpSp>
      <p:grpSp>
        <p:nvGrpSpPr>
          <p:cNvPr id="4100" name="Group 233"/>
          <p:cNvGrpSpPr>
            <a:grpSpLocks/>
          </p:cNvGrpSpPr>
          <p:nvPr/>
        </p:nvGrpSpPr>
        <p:grpSpPr bwMode="auto">
          <a:xfrm>
            <a:off x="1905000" y="1479550"/>
            <a:ext cx="5105400" cy="555625"/>
            <a:chOff x="1248" y="2030"/>
            <a:chExt cx="3216" cy="350"/>
          </a:xfrm>
        </p:grpSpPr>
        <p:sp>
          <p:nvSpPr>
            <p:cNvPr id="4124" name="Line 234"/>
            <p:cNvSpPr>
              <a:spLocks noChangeShapeType="1"/>
            </p:cNvSpPr>
            <p:nvPr/>
          </p:nvSpPr>
          <p:spPr bwMode="gray">
            <a:xfrm>
              <a:off x="1440" y="238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5" name="Rectangle 235"/>
            <p:cNvSpPr>
              <a:spLocks noChangeArrowheads="1"/>
            </p:cNvSpPr>
            <p:nvPr/>
          </p:nvSpPr>
          <p:spPr bwMode="gray">
            <a:xfrm rot="3419336">
              <a:off x="1261" y="20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99CC00"/>
                </a:gs>
                <a:gs pos="100000">
                  <a:srgbClr val="475E00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99CC00"/>
              </a:extrusion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6" name="Text Box 236"/>
            <p:cNvSpPr txBox="1">
              <a:spLocks noChangeArrowheads="1"/>
            </p:cNvSpPr>
            <p:nvPr/>
          </p:nvSpPr>
          <p:spPr bwMode="gray">
            <a:xfrm>
              <a:off x="1920" y="2072"/>
              <a:ext cx="18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 dirty="0">
                  <a:solidFill>
                    <a:srgbClr val="000000"/>
                  </a:solidFill>
                </a:rPr>
                <a:t>物联网通用架构研究</a:t>
              </a:r>
              <a:endParaRPr lang="en-US" altLang="zh-CN" sz="2400" dirty="0">
                <a:solidFill>
                  <a:srgbClr val="000000"/>
                </a:solidFill>
              </a:endParaRPr>
            </a:p>
          </p:txBody>
        </p:sp>
        <p:sp>
          <p:nvSpPr>
            <p:cNvPr id="4127" name="Text Box 237"/>
            <p:cNvSpPr txBox="1">
              <a:spLocks noChangeArrowheads="1"/>
            </p:cNvSpPr>
            <p:nvPr/>
          </p:nvSpPr>
          <p:spPr bwMode="gray">
            <a:xfrm>
              <a:off x="1296" y="20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1</a:t>
              </a:r>
            </a:p>
          </p:txBody>
        </p:sp>
      </p:grpSp>
      <p:grpSp>
        <p:nvGrpSpPr>
          <p:cNvPr id="4101" name="Group 238"/>
          <p:cNvGrpSpPr>
            <a:grpSpLocks/>
          </p:cNvGrpSpPr>
          <p:nvPr/>
        </p:nvGrpSpPr>
        <p:grpSpPr bwMode="auto">
          <a:xfrm>
            <a:off x="1905000" y="2317750"/>
            <a:ext cx="5105400" cy="555625"/>
            <a:chOff x="1248" y="2640"/>
            <a:chExt cx="3216" cy="350"/>
          </a:xfrm>
        </p:grpSpPr>
        <p:sp>
          <p:nvSpPr>
            <p:cNvPr id="4120" name="Line 239"/>
            <p:cNvSpPr>
              <a:spLocks noChangeShapeType="1"/>
            </p:cNvSpPr>
            <p:nvPr/>
          </p:nvSpPr>
          <p:spPr bwMode="gray">
            <a:xfrm>
              <a:off x="1440" y="29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21" name="Rectangle 240"/>
            <p:cNvSpPr>
              <a:spLocks noChangeArrowheads="1"/>
            </p:cNvSpPr>
            <p:nvPr/>
          </p:nvSpPr>
          <p:spPr bwMode="gray">
            <a:xfrm rot="3419336">
              <a:off x="1261" y="26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006699"/>
                </a:gs>
                <a:gs pos="100000">
                  <a:srgbClr val="002F47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006699"/>
              </a:extrusionClr>
            </a:sp3d>
          </p:spPr>
          <p:txBody>
            <a:bodyPr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22" name="Text Box 241"/>
            <p:cNvSpPr txBox="1">
              <a:spLocks noChangeArrowheads="1"/>
            </p:cNvSpPr>
            <p:nvPr/>
          </p:nvSpPr>
          <p:spPr bwMode="gray">
            <a:xfrm>
              <a:off x="1920" y="2682"/>
              <a:ext cx="1861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zh-CN" altLang="en-US" sz="2400">
                  <a:solidFill>
                    <a:srgbClr val="000000"/>
                  </a:solidFill>
                </a:rPr>
                <a:t>国际物联网标准研究</a:t>
              </a:r>
              <a:endParaRPr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4123" name="Text Box 242"/>
            <p:cNvSpPr txBox="1">
              <a:spLocks noChangeArrowheads="1"/>
            </p:cNvSpPr>
            <p:nvPr/>
          </p:nvSpPr>
          <p:spPr bwMode="gray">
            <a:xfrm>
              <a:off x="1296" y="265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2</a:t>
              </a:r>
            </a:p>
          </p:txBody>
        </p:sp>
      </p:grpSp>
      <p:grpSp>
        <p:nvGrpSpPr>
          <p:cNvPr id="4102" name="Group 243"/>
          <p:cNvGrpSpPr>
            <a:grpSpLocks/>
          </p:cNvGrpSpPr>
          <p:nvPr/>
        </p:nvGrpSpPr>
        <p:grpSpPr bwMode="auto">
          <a:xfrm>
            <a:off x="1905000" y="3124200"/>
            <a:ext cx="5105400" cy="555625"/>
            <a:chOff x="1248" y="3230"/>
            <a:chExt cx="3216" cy="350"/>
          </a:xfrm>
        </p:grpSpPr>
        <p:sp>
          <p:nvSpPr>
            <p:cNvPr id="4116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7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rot="10800000" vert="eaVert"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8" name="Text Box 246"/>
            <p:cNvSpPr txBox="1">
              <a:spLocks noChangeArrowheads="1"/>
            </p:cNvSpPr>
            <p:nvPr/>
          </p:nvSpPr>
          <p:spPr bwMode="gray">
            <a:xfrm>
              <a:off x="1920" y="3272"/>
              <a:ext cx="2487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en-US" altLang="zh-CN" sz="2400">
                  <a:solidFill>
                    <a:srgbClr val="000000"/>
                  </a:solidFill>
                </a:rPr>
                <a:t>AllJoyn</a:t>
              </a:r>
              <a:r>
                <a:rPr lang="zh-CN" altLang="en-US" sz="2400">
                  <a:solidFill>
                    <a:srgbClr val="000000"/>
                  </a:solidFill>
                </a:rPr>
                <a:t>的智能家居演示平台</a:t>
              </a:r>
              <a:endParaRPr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4119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3</a:t>
              </a:r>
            </a:p>
          </p:txBody>
        </p:sp>
      </p:grpSp>
      <p:sp>
        <p:nvSpPr>
          <p:cNvPr id="4103" name="灯片编号占位符 29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4E435B-D503-4060-B4AF-EA9F31DF8346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</a:t>
            </a:fld>
            <a:endParaRPr lang="en-US" altLang="zh-CN" sz="1400" smtClean="0"/>
          </a:p>
        </p:txBody>
      </p:sp>
      <p:sp>
        <p:nvSpPr>
          <p:cNvPr id="4104" name="Text Box 251"/>
          <p:cNvSpPr txBox="1">
            <a:spLocks noChangeArrowheads="1"/>
          </p:cNvSpPr>
          <p:nvPr/>
        </p:nvSpPr>
        <p:spPr bwMode="gray">
          <a:xfrm>
            <a:off x="2971800" y="3897313"/>
            <a:ext cx="323056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</a:rPr>
              <a:t>oneM2M</a:t>
            </a:r>
            <a:r>
              <a:rPr lang="zh-CN" altLang="en-US" sz="2400">
                <a:solidFill>
                  <a:srgbClr val="000000"/>
                </a:solidFill>
              </a:rPr>
              <a:t>语义技术研究</a:t>
            </a:r>
            <a:endParaRPr lang="en-US" altLang="zh-CN" sz="2400">
              <a:solidFill>
                <a:srgbClr val="000000"/>
              </a:solidFill>
            </a:endParaRPr>
          </a:p>
        </p:txBody>
      </p:sp>
      <p:grpSp>
        <p:nvGrpSpPr>
          <p:cNvPr id="4105" name="Group 243"/>
          <p:cNvGrpSpPr>
            <a:grpSpLocks/>
          </p:cNvGrpSpPr>
          <p:nvPr/>
        </p:nvGrpSpPr>
        <p:grpSpPr bwMode="auto">
          <a:xfrm>
            <a:off x="1905000" y="3886200"/>
            <a:ext cx="5105400" cy="555625"/>
            <a:chOff x="1248" y="3230"/>
            <a:chExt cx="3216" cy="350"/>
          </a:xfrm>
        </p:grpSpPr>
        <p:sp>
          <p:nvSpPr>
            <p:cNvPr id="4113" name="Line 244"/>
            <p:cNvSpPr>
              <a:spLocks noChangeShapeType="1"/>
            </p:cNvSpPr>
            <p:nvPr/>
          </p:nvSpPr>
          <p:spPr bwMode="gray">
            <a:xfrm>
              <a:off x="1441" y="3579"/>
              <a:ext cx="3023" cy="1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4" name="Rectangle 245"/>
            <p:cNvSpPr>
              <a:spLocks noChangeArrowheads="1"/>
            </p:cNvSpPr>
            <p:nvPr/>
          </p:nvSpPr>
          <p:spPr bwMode="gray">
            <a:xfrm rot="3419336">
              <a:off x="1261" y="321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9933"/>
                </a:gs>
                <a:gs pos="100000">
                  <a:srgbClr val="764718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9933"/>
              </a:extrusionClr>
            </a:sp3d>
          </p:spPr>
          <p:txBody>
            <a:bodyPr rot="10800000" vert="eaVert"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5" name="Text Box 247"/>
            <p:cNvSpPr txBox="1">
              <a:spLocks noChangeArrowheads="1"/>
            </p:cNvSpPr>
            <p:nvPr/>
          </p:nvSpPr>
          <p:spPr bwMode="gray">
            <a:xfrm>
              <a:off x="1296" y="3244"/>
              <a:ext cx="223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4</a:t>
              </a:r>
            </a:p>
          </p:txBody>
        </p:sp>
      </p:grpSp>
      <p:sp>
        <p:nvSpPr>
          <p:cNvPr id="4106" name="Text Box 251"/>
          <p:cNvSpPr txBox="1">
            <a:spLocks noChangeArrowheads="1"/>
          </p:cNvSpPr>
          <p:nvPr/>
        </p:nvSpPr>
        <p:spPr bwMode="gray">
          <a:xfrm>
            <a:off x="2971800" y="4622800"/>
            <a:ext cx="4572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</a:rPr>
              <a:t>oneM2M</a:t>
            </a:r>
            <a:r>
              <a:rPr lang="zh-CN" altLang="en-US" sz="2400">
                <a:solidFill>
                  <a:srgbClr val="000000"/>
                </a:solidFill>
              </a:rPr>
              <a:t>云平台与</a:t>
            </a:r>
            <a:r>
              <a:rPr lang="en-US" altLang="zh-CN" sz="2400">
                <a:solidFill>
                  <a:srgbClr val="000000"/>
                </a:solidFill>
              </a:rPr>
              <a:t>AllJoyn</a:t>
            </a:r>
            <a:r>
              <a:rPr lang="zh-CN" altLang="en-US" sz="2400">
                <a:solidFill>
                  <a:srgbClr val="000000"/>
                </a:solidFill>
              </a:rPr>
              <a:t>互通</a:t>
            </a:r>
            <a:endParaRPr lang="en-US" altLang="zh-CN" sz="2400">
              <a:solidFill>
                <a:srgbClr val="000000"/>
              </a:solidFill>
            </a:endParaRPr>
          </a:p>
        </p:txBody>
      </p:sp>
      <p:grpSp>
        <p:nvGrpSpPr>
          <p:cNvPr id="4107" name="Group 228"/>
          <p:cNvGrpSpPr>
            <a:grpSpLocks/>
          </p:cNvGrpSpPr>
          <p:nvPr/>
        </p:nvGrpSpPr>
        <p:grpSpPr bwMode="auto">
          <a:xfrm>
            <a:off x="1905000" y="5540375"/>
            <a:ext cx="5105400" cy="555625"/>
            <a:chOff x="1248" y="1440"/>
            <a:chExt cx="3216" cy="350"/>
          </a:xfrm>
        </p:grpSpPr>
        <p:sp>
          <p:nvSpPr>
            <p:cNvPr id="4109" name="Line 229"/>
            <p:cNvSpPr>
              <a:spLocks noChangeShapeType="1"/>
            </p:cNvSpPr>
            <p:nvPr/>
          </p:nvSpPr>
          <p:spPr bwMode="gray">
            <a:xfrm>
              <a:off x="1440" y="1790"/>
              <a:ext cx="3024" cy="0"/>
            </a:xfrm>
            <a:prstGeom prst="line">
              <a:avLst/>
            </a:prstGeom>
            <a:noFill/>
            <a:ln w="25400">
              <a:solidFill>
                <a:srgbClr val="969696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10" name="Rectangle 230"/>
            <p:cNvSpPr>
              <a:spLocks noChangeArrowheads="1"/>
            </p:cNvSpPr>
            <p:nvPr/>
          </p:nvSpPr>
          <p:spPr bwMode="gray">
            <a:xfrm rot="3419336">
              <a:off x="1261" y="1427"/>
              <a:ext cx="302" cy="328"/>
            </a:xfrm>
            <a:prstGeom prst="rect">
              <a:avLst/>
            </a:prstGeom>
            <a:gradFill rotWithShape="1">
              <a:gsLst>
                <a:gs pos="0">
                  <a:srgbClr val="FF7C80"/>
                </a:gs>
                <a:gs pos="100000">
                  <a:srgbClr val="76393B"/>
                </a:gs>
              </a:gsLst>
              <a:lin ang="5400000" scaled="1"/>
            </a:gradFill>
            <a:ln w="9525">
              <a:miter lim="800000"/>
              <a:headEnd/>
              <a:tailEnd/>
            </a:ln>
            <a:scene3d>
              <a:camera prst="legacyPerspectiveFront">
                <a:rot lat="0" lon="1500000" rev="0"/>
              </a:camera>
              <a:lightRig rig="legacyFlat4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FF7C80"/>
              </a:extrusionClr>
            </a:sp3d>
          </p:spPr>
          <p:txBody>
            <a:bodyPr rot="10800000" vert="eaVert" wrap="none" anchor="ctr">
              <a:flatTx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800"/>
            </a:p>
          </p:txBody>
        </p:sp>
        <p:sp>
          <p:nvSpPr>
            <p:cNvPr id="4111" name="Text Box 231"/>
            <p:cNvSpPr txBox="1">
              <a:spLocks noChangeArrowheads="1"/>
            </p:cNvSpPr>
            <p:nvPr/>
          </p:nvSpPr>
          <p:spPr bwMode="gray">
            <a:xfrm>
              <a:off x="2256" y="1482"/>
              <a:ext cx="116" cy="2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endParaRPr lang="en-US" altLang="zh-CN" sz="2400">
                <a:solidFill>
                  <a:srgbClr val="000000"/>
                </a:solidFill>
              </a:endParaRPr>
            </a:p>
          </p:txBody>
        </p:sp>
        <p:sp>
          <p:nvSpPr>
            <p:cNvPr id="4112" name="Text Box 232"/>
            <p:cNvSpPr txBox="1">
              <a:spLocks noChangeArrowheads="1"/>
            </p:cNvSpPr>
            <p:nvPr/>
          </p:nvSpPr>
          <p:spPr bwMode="gray">
            <a:xfrm>
              <a:off x="1295" y="1454"/>
              <a:ext cx="224" cy="2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2400" b="1">
                  <a:solidFill>
                    <a:srgbClr val="FFFFFF"/>
                  </a:solidFill>
                </a:rPr>
                <a:t>6</a:t>
              </a:r>
            </a:p>
          </p:txBody>
        </p:sp>
      </p:grpSp>
      <p:sp>
        <p:nvSpPr>
          <p:cNvPr id="4108" name="Text Box 251"/>
          <p:cNvSpPr txBox="1">
            <a:spLocks noChangeArrowheads="1"/>
          </p:cNvSpPr>
          <p:nvPr/>
        </p:nvSpPr>
        <p:spPr bwMode="gray">
          <a:xfrm>
            <a:off x="2965450" y="5497513"/>
            <a:ext cx="4572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2400">
                <a:solidFill>
                  <a:srgbClr val="000000"/>
                </a:solidFill>
              </a:rPr>
              <a:t>AllJoyn</a:t>
            </a:r>
            <a:r>
              <a:rPr lang="zh-CN" altLang="en-US" sz="2400">
                <a:solidFill>
                  <a:srgbClr val="000000"/>
                </a:solidFill>
              </a:rPr>
              <a:t>及云平台主要研究成果</a:t>
            </a:r>
            <a:endParaRPr lang="en-US" altLang="zh-CN" sz="24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6752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7100888" y="3657600"/>
            <a:ext cx="1662112" cy="3200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685800" y="3581400"/>
            <a:ext cx="1878013" cy="327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200400" y="3581400"/>
            <a:ext cx="2895600" cy="32766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0" name="图片 9" descr="alljoy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0925" y="5818188"/>
            <a:ext cx="1489075" cy="8937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5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162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三、基于</a:t>
            </a:r>
            <a:r>
              <a:rPr lang="en-US" altLang="zh-CN" sz="2800" smtClean="0"/>
              <a:t>AllJoyn</a:t>
            </a:r>
            <a:r>
              <a:rPr lang="zh-CN" altLang="en-US" sz="2800" smtClean="0"/>
              <a:t>的智能家居模拟演示平台</a:t>
            </a:r>
          </a:p>
        </p:txBody>
      </p:sp>
      <p:sp>
        <p:nvSpPr>
          <p:cNvPr id="317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685800"/>
            <a:ext cx="8001000" cy="5181600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演示场景设计</a:t>
            </a:r>
            <a:endParaRPr lang="en-US" altLang="zh-CN" sz="2400" smtClean="0"/>
          </a:p>
          <a:p>
            <a:pPr lvl="1" eaLnBrk="1" hangingPunct="1"/>
            <a:r>
              <a:rPr lang="zh-CN" altLang="en-US" sz="2000" smtClean="0"/>
              <a:t> 调研场景所包含的模拟家电应用</a:t>
            </a:r>
            <a:endParaRPr lang="en-US" altLang="zh-CN" sz="2000" smtClean="0"/>
          </a:p>
          <a:p>
            <a:pPr lvl="1" eaLnBrk="1" hangingPunct="1"/>
            <a:r>
              <a:rPr lang="zh-CN" altLang="en-US" sz="2000" smtClean="0"/>
              <a:t> 选取展示应用，以及联动场景</a:t>
            </a:r>
          </a:p>
          <a:p>
            <a:pPr lvl="1" eaLnBrk="1" hangingPunct="1"/>
            <a:r>
              <a:rPr lang="zh-CN" altLang="en-US" sz="2000" smtClean="0"/>
              <a:t> 选取家电模型，搭建木质房屋，确定孔位和走线</a:t>
            </a:r>
            <a:endParaRPr lang="en-US" altLang="zh-CN" sz="2000" smtClean="0"/>
          </a:p>
          <a:p>
            <a:pPr lvl="1" eaLnBrk="1" hangingPunct="1"/>
            <a:r>
              <a:rPr lang="zh-CN" altLang="en-US" sz="2000" smtClean="0"/>
              <a:t> 基于</a:t>
            </a:r>
            <a:r>
              <a:rPr lang="en-US" altLang="zh-CN" sz="2000" smtClean="0"/>
              <a:t>Linux</a:t>
            </a:r>
            <a:r>
              <a:rPr lang="zh-CN" altLang="en-US" sz="2000" smtClean="0"/>
              <a:t>的</a:t>
            </a:r>
            <a:r>
              <a:rPr lang="en-US" altLang="zh-CN" sz="2000" smtClean="0"/>
              <a:t>Openwrt</a:t>
            </a:r>
            <a:r>
              <a:rPr lang="zh-CN" altLang="en-US" sz="2000" smtClean="0"/>
              <a:t>的网关的实现</a:t>
            </a:r>
            <a:endParaRPr lang="zh-CN" altLang="en-US" sz="1800" smtClean="0"/>
          </a:p>
          <a:p>
            <a:pPr lvl="1" eaLnBrk="1" hangingPunct="1"/>
            <a:r>
              <a:rPr lang="zh-CN" altLang="en-US" sz="2000" smtClean="0"/>
              <a:t> 基于</a:t>
            </a:r>
            <a:r>
              <a:rPr lang="en-US" altLang="zh-CN" sz="2000" smtClean="0"/>
              <a:t>Android </a:t>
            </a:r>
            <a:r>
              <a:rPr lang="zh-CN" altLang="en-US" sz="2000" smtClean="0"/>
              <a:t>的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标准客户端开发</a:t>
            </a:r>
          </a:p>
          <a:p>
            <a:pPr lvl="1" eaLnBrk="1" hangingPunct="1"/>
            <a:r>
              <a:rPr lang="zh-CN" altLang="en-US" sz="2000" smtClean="0"/>
              <a:t> 基于</a:t>
            </a:r>
            <a:r>
              <a:rPr lang="en-US" altLang="zh-CN" sz="2000" smtClean="0"/>
              <a:t>Arduino Due</a:t>
            </a:r>
            <a:r>
              <a:rPr lang="zh-CN" altLang="en-US" sz="2000" smtClean="0"/>
              <a:t>的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瘦客户开发</a:t>
            </a:r>
            <a:endParaRPr lang="zh-CN" altLang="en-US" sz="1600" smtClean="0"/>
          </a:p>
          <a:p>
            <a:pPr lvl="1" eaLnBrk="1" hangingPunct="1"/>
            <a:endParaRPr lang="zh-CN" altLang="en-US" sz="2000" smtClean="0"/>
          </a:p>
          <a:p>
            <a:pPr lvl="2" eaLnBrk="1" hangingPunct="1"/>
            <a:endParaRPr lang="zh-CN" altLang="en-US" sz="1600" smtClean="0"/>
          </a:p>
          <a:p>
            <a:pPr lvl="2" eaLnBrk="1" hangingPunct="1"/>
            <a:endParaRPr lang="zh-CN" altLang="zh-CN" sz="1600" smtClean="0"/>
          </a:p>
        </p:txBody>
      </p:sp>
      <p:sp>
        <p:nvSpPr>
          <p:cNvPr id="3175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7625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729C18C6-D076-40CF-8DFA-F384AE84D66D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30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3175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2800" y="3868738"/>
            <a:ext cx="2514600" cy="636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 descr="alljoy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6625" y="5764213"/>
            <a:ext cx="1579563" cy="947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55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709988"/>
            <a:ext cx="1524000" cy="106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 descr="u=3074952611,3685971530&amp;fm=90&amp;gp=0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0225" y="3733800"/>
            <a:ext cx="10668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加号 11"/>
          <p:cNvSpPr/>
          <p:nvPr/>
        </p:nvSpPr>
        <p:spPr>
          <a:xfrm>
            <a:off x="1239650" y="5068888"/>
            <a:ext cx="750888" cy="569912"/>
          </a:xfrm>
          <a:prstGeom prst="mathPlus">
            <a:avLst>
              <a:gd name="adj1" fmla="val 15728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3" name="加号 12"/>
          <p:cNvSpPr/>
          <p:nvPr/>
        </p:nvSpPr>
        <p:spPr>
          <a:xfrm>
            <a:off x="4227500" y="5143000"/>
            <a:ext cx="817563" cy="447675"/>
          </a:xfrm>
          <a:prstGeom prst="mathPlus">
            <a:avLst>
              <a:gd name="adj1" fmla="val 15728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14" name="加号 13"/>
          <p:cNvSpPr/>
          <p:nvPr/>
        </p:nvSpPr>
        <p:spPr>
          <a:xfrm>
            <a:off x="7562250" y="5143500"/>
            <a:ext cx="769938" cy="495300"/>
          </a:xfrm>
          <a:prstGeom prst="mathPlus">
            <a:avLst>
              <a:gd name="adj1" fmla="val 15728"/>
            </a:avLst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pic>
        <p:nvPicPr>
          <p:cNvPr id="11" name="图片 10" descr="alljoy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788" y="5799138"/>
            <a:ext cx="1531937" cy="919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接连接符 15"/>
          <p:cNvCxnSpPr/>
          <p:nvPr/>
        </p:nvCxnSpPr>
        <p:spPr>
          <a:xfrm>
            <a:off x="6172200" y="5181600"/>
            <a:ext cx="914400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2563813" y="5181600"/>
            <a:ext cx="619125" cy="0"/>
          </a:xfrm>
          <a:prstGeom prst="line">
            <a:avLst/>
          </a:prstGeom>
          <a:ln>
            <a:solidFill>
              <a:schemeClr val="accent1">
                <a:lumMod val="50000"/>
              </a:schemeClr>
            </a:solidFill>
            <a:prstDash val="dash"/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9309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6781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三、</a:t>
            </a:r>
            <a:r>
              <a:rPr lang="en-US" altLang="zh-CN" sz="2800" smtClean="0"/>
              <a:t>Smart Home Service--</a:t>
            </a:r>
            <a:r>
              <a:rPr lang="zh-CN" altLang="en-US" sz="2800" smtClean="0"/>
              <a:t>实现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685800"/>
            <a:ext cx="7924800" cy="6172200"/>
          </a:xfrm>
        </p:spPr>
        <p:txBody>
          <a:bodyPr/>
          <a:lstStyle/>
          <a:p>
            <a:pPr eaLnBrk="1" hangingPunct="1">
              <a:lnSpc>
                <a:spcPct val="80000"/>
              </a:lnSpc>
              <a:defRPr/>
            </a:pPr>
            <a:r>
              <a:rPr lang="zh-CN" altLang="en-US" sz="2400" dirty="0" smtClean="0"/>
              <a:t>功能实现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000" dirty="0" smtClean="0"/>
              <a:t>多线程队列结构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zh-CN" altLang="en-US" sz="1800" dirty="0" smtClean="0"/>
              <a:t>队列形式执行</a:t>
            </a:r>
            <a:r>
              <a:rPr lang="en-US" altLang="zh-CN" sz="1800" dirty="0" smtClean="0"/>
              <a:t>Execute</a:t>
            </a:r>
            <a:r>
              <a:rPr lang="zh-CN" altLang="en-US" sz="1800" dirty="0" smtClean="0"/>
              <a:t>（之前为所有操作均进入队列）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zh-CN" altLang="en-US" sz="1800" dirty="0" smtClean="0"/>
              <a:t>多线程执行</a:t>
            </a:r>
            <a:r>
              <a:rPr lang="en-US" altLang="zh-CN" sz="1800" dirty="0" smtClean="0"/>
              <a:t>Execute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en-US" altLang="zh-CN" sz="2000" dirty="0" smtClean="0"/>
              <a:t>About</a:t>
            </a:r>
            <a:r>
              <a:rPr lang="zh-CN" altLang="en-US" sz="2000" dirty="0" smtClean="0"/>
              <a:t>广播功能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zh-CN" sz="1800" dirty="0" smtClean="0"/>
              <a:t>Property Store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zh-CN" sz="1800" dirty="0" smtClean="0"/>
              <a:t>About Announce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000" dirty="0" smtClean="0"/>
              <a:t>应用管理功能（由中心管理功能拆分）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zh-CN" altLang="en-US" sz="1800" dirty="0" smtClean="0"/>
              <a:t>版本属性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zh-CN" altLang="en-US" sz="1800" dirty="0" smtClean="0"/>
              <a:t>反注册功能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zh-CN" altLang="en-US" sz="1800" dirty="0" smtClean="0"/>
              <a:t>带随机注册码的设备心跳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zh-CN" altLang="en-US" sz="2000" dirty="0" smtClean="0"/>
              <a:t>中心控制功能（由中心管理功能拆分）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altLang="zh-CN" sz="1800" dirty="0" smtClean="0"/>
              <a:t>Execute</a:t>
            </a:r>
            <a:r>
              <a:rPr lang="zh-CN" altLang="en-US" sz="1800" dirty="0" smtClean="0"/>
              <a:t>调用功能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zh-CN" altLang="en-US" sz="1800" dirty="0" smtClean="0"/>
              <a:t>查询功能（查询包含设备及其路径和接口，之前只查询设备）</a:t>
            </a:r>
            <a:endParaRPr lang="en-US" altLang="zh-CN" sz="1800" dirty="0"/>
          </a:p>
          <a:p>
            <a:pPr lvl="1" eaLnBrk="1" hangingPunct="1">
              <a:defRPr/>
            </a:pPr>
            <a:r>
              <a:rPr lang="zh-CN" altLang="en-US" sz="2000" dirty="0">
                <a:solidFill>
                  <a:srgbClr val="000000"/>
                </a:solidFill>
              </a:rPr>
              <a:t>组管理功能</a:t>
            </a:r>
            <a:endParaRPr lang="zh-CN" altLang="en-US" sz="1800" dirty="0">
              <a:solidFill>
                <a:srgbClr val="000000"/>
              </a:solidFill>
            </a:endParaRPr>
          </a:p>
          <a:p>
            <a:pPr lvl="2" eaLnBrk="1" hangingPunct="1">
              <a:defRPr/>
            </a:pPr>
            <a:r>
              <a:rPr lang="zh-CN" altLang="en-US" sz="1800" dirty="0">
                <a:solidFill>
                  <a:srgbClr val="000000"/>
                </a:solidFill>
              </a:rPr>
              <a:t>创建操作组功能</a:t>
            </a:r>
          </a:p>
          <a:p>
            <a:pPr lvl="2" eaLnBrk="1" hangingPunct="1">
              <a:defRPr/>
            </a:pPr>
            <a:r>
              <a:rPr lang="zh-CN" altLang="en-US" sz="1800" dirty="0">
                <a:solidFill>
                  <a:srgbClr val="000000"/>
                </a:solidFill>
              </a:rPr>
              <a:t>获取已创建组列表功能</a:t>
            </a:r>
            <a:endParaRPr lang="zh-CN" altLang="en-US" sz="1800" dirty="0">
              <a:solidFill>
                <a:schemeClr val="bg1"/>
              </a:solidFill>
            </a:endParaRPr>
          </a:p>
          <a:p>
            <a:pPr lvl="2" eaLnBrk="1" hangingPunct="1">
              <a:defRPr/>
            </a:pPr>
            <a:r>
              <a:rPr lang="zh-CN" altLang="en-US" sz="1800" dirty="0">
                <a:solidFill>
                  <a:schemeClr val="bg1"/>
                </a:solidFill>
              </a:rPr>
              <a:t>控制操作组</a:t>
            </a:r>
            <a:r>
              <a:rPr lang="zh-CN" altLang="en-US" sz="1800" dirty="0" smtClean="0">
                <a:solidFill>
                  <a:schemeClr val="bg1"/>
                </a:solidFill>
              </a:rPr>
              <a:t>功能</a:t>
            </a:r>
            <a:endParaRPr lang="zh-CN" altLang="en-US" sz="1800" dirty="0">
              <a:solidFill>
                <a:schemeClr val="bg1"/>
              </a:solidFill>
            </a:endParaRPr>
          </a:p>
          <a:p>
            <a:pPr lvl="1" eaLnBrk="1" hangingPunct="1">
              <a:defRPr/>
            </a:pPr>
            <a:r>
              <a:rPr lang="en-US" altLang="zh-CN" sz="2000" dirty="0">
                <a:solidFill>
                  <a:schemeClr val="bg1"/>
                </a:solidFill>
              </a:rPr>
              <a:t>Linux</a:t>
            </a:r>
            <a:r>
              <a:rPr lang="zh-CN" altLang="en-US" sz="2000" dirty="0">
                <a:solidFill>
                  <a:schemeClr val="bg1"/>
                </a:solidFill>
              </a:rPr>
              <a:t>下编译</a:t>
            </a:r>
          </a:p>
          <a:p>
            <a:pPr lvl="2" eaLnBrk="1" hangingPunct="1">
              <a:defRPr/>
            </a:pPr>
            <a:r>
              <a:rPr lang="zh-CN" altLang="en-US" sz="1800" dirty="0">
                <a:solidFill>
                  <a:schemeClr val="bg1"/>
                </a:solidFill>
              </a:rPr>
              <a:t>编译脚本</a:t>
            </a:r>
          </a:p>
          <a:p>
            <a:pPr lvl="2" eaLnBrk="1" hangingPunct="1">
              <a:lnSpc>
                <a:spcPct val="80000"/>
              </a:lnSpc>
              <a:defRPr/>
            </a:pPr>
            <a:endParaRPr lang="zh-CN" altLang="en-US" sz="1800" dirty="0" smtClean="0"/>
          </a:p>
          <a:p>
            <a:pPr marL="914400" lvl="2" indent="0" eaLnBrk="1" hangingPunct="1">
              <a:lnSpc>
                <a:spcPct val="80000"/>
              </a:lnSpc>
              <a:buFontTx/>
              <a:buNone/>
              <a:defRPr/>
            </a:pPr>
            <a:endParaRPr lang="zh-CN" altLang="en-US" sz="1800" dirty="0" smtClean="0"/>
          </a:p>
          <a:p>
            <a:pPr lvl="2" eaLnBrk="1" hangingPunct="1">
              <a:lnSpc>
                <a:spcPct val="80000"/>
              </a:lnSpc>
              <a:buFontTx/>
              <a:buNone/>
              <a:defRPr/>
            </a:pPr>
            <a:endParaRPr lang="zh-CN" altLang="en-US" sz="1800" dirty="0" smtClean="0"/>
          </a:p>
          <a:p>
            <a:pPr lvl="1" eaLnBrk="1" hangingPunct="1">
              <a:lnSpc>
                <a:spcPct val="80000"/>
              </a:lnSpc>
              <a:defRPr/>
            </a:pPr>
            <a:endParaRPr lang="zh-CN" altLang="en-US" sz="2000" dirty="0" smtClean="0"/>
          </a:p>
          <a:p>
            <a:pPr lvl="2" eaLnBrk="1" hangingPunct="1">
              <a:lnSpc>
                <a:spcPct val="80000"/>
              </a:lnSpc>
              <a:buFontTx/>
              <a:buNone/>
              <a:defRPr/>
            </a:pPr>
            <a:endParaRPr lang="zh-CN" altLang="en-US" sz="1400" dirty="0" smtClean="0"/>
          </a:p>
          <a:p>
            <a:pPr lvl="2" eaLnBrk="1" hangingPunct="1">
              <a:lnSpc>
                <a:spcPct val="80000"/>
              </a:lnSpc>
              <a:buFontTx/>
              <a:buNone/>
              <a:defRPr/>
            </a:pPr>
            <a:endParaRPr lang="zh-CN" altLang="en-US" sz="1200" dirty="0" smtClean="0"/>
          </a:p>
          <a:p>
            <a:pPr eaLnBrk="1" hangingPunct="1">
              <a:lnSpc>
                <a:spcPct val="80000"/>
              </a:lnSpc>
              <a:defRPr/>
            </a:pPr>
            <a:endParaRPr lang="en-US" altLang="zh-CN" sz="1800" dirty="0" smtClean="0"/>
          </a:p>
          <a:p>
            <a:pPr lvl="2" eaLnBrk="1" hangingPunct="1">
              <a:lnSpc>
                <a:spcPct val="80000"/>
              </a:lnSpc>
              <a:defRPr/>
            </a:pPr>
            <a:endParaRPr lang="zh-CN" altLang="en-US" sz="1200" dirty="0" smtClean="0"/>
          </a:p>
          <a:p>
            <a:pPr lvl="2" eaLnBrk="1" hangingPunct="1">
              <a:lnSpc>
                <a:spcPct val="80000"/>
              </a:lnSpc>
              <a:defRPr/>
            </a:pPr>
            <a:endParaRPr lang="zh-CN" altLang="zh-CN" sz="1200" dirty="0" smtClean="0"/>
          </a:p>
        </p:txBody>
      </p:sp>
      <p:sp>
        <p:nvSpPr>
          <p:cNvPr id="3277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984853D-B4C0-4344-90AD-A46F14B08138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31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795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6781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三、</a:t>
            </a:r>
            <a:r>
              <a:rPr lang="en-US" altLang="zh-CN" sz="2800" smtClean="0"/>
              <a:t>Smart Home Service—C&amp;C</a:t>
            </a:r>
            <a:r>
              <a:rPr lang="zh-CN" altLang="en-US" sz="2800" smtClean="0"/>
              <a:t>测试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762800"/>
            <a:ext cx="8001000" cy="5181600"/>
          </a:xfrm>
        </p:spPr>
        <p:txBody>
          <a:bodyPr/>
          <a:lstStyle/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Smart Home Service</a:t>
            </a:r>
            <a:r>
              <a:rPr lang="zh-CN" altLang="en-US" sz="2000" dirty="0" smtClean="0"/>
              <a:t>测试调研</a:t>
            </a:r>
            <a:endParaRPr lang="en-US" altLang="zh-CN" sz="2000" dirty="0" smtClean="0"/>
          </a:p>
          <a:p>
            <a:pPr lvl="2" eaLnBrk="1" hangingPunct="1">
              <a:lnSpc>
                <a:spcPct val="80000"/>
              </a:lnSpc>
            </a:pPr>
            <a:r>
              <a:rPr lang="zh-CN" altLang="en-US" sz="1600" dirty="0" smtClean="0"/>
              <a:t>测试环境搭建及测试实验</a:t>
            </a:r>
            <a:endParaRPr lang="en-US" altLang="zh-CN" sz="16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Interface Specification</a:t>
            </a:r>
            <a:r>
              <a:rPr lang="zh-CN" altLang="en-US" sz="2000" dirty="0" smtClean="0"/>
              <a:t>研究</a:t>
            </a:r>
            <a:endParaRPr lang="en-US" altLang="zh-CN" sz="1600" dirty="0" smtClean="0"/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 smtClean="0"/>
              <a:t>Smart Home Service</a:t>
            </a:r>
            <a:r>
              <a:rPr lang="zh-CN" altLang="en-US" sz="1600" dirty="0" smtClean="0"/>
              <a:t>接口规范研究与编写</a:t>
            </a:r>
            <a:endParaRPr lang="en-US" altLang="zh-CN" sz="16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Test Case Specification</a:t>
            </a:r>
            <a:r>
              <a:rPr lang="zh-CN" altLang="en-US" sz="2000" dirty="0" smtClean="0"/>
              <a:t>的研究（内部和外部）</a:t>
            </a:r>
            <a:endParaRPr lang="en-US" altLang="zh-CN" sz="20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Service</a:t>
            </a:r>
            <a:r>
              <a:rPr lang="zh-CN" altLang="en-US" sz="2000" dirty="0" smtClean="0"/>
              <a:t>文档的</a:t>
            </a:r>
            <a:r>
              <a:rPr lang="en-US" altLang="zh-CN" sz="2000" dirty="0" err="1" smtClean="0"/>
              <a:t>Review&amp;Revised</a:t>
            </a:r>
            <a:endParaRPr lang="en-US" altLang="zh-CN" sz="2000" dirty="0" smtClean="0"/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 smtClean="0"/>
              <a:t>Smart Home Service</a:t>
            </a:r>
            <a:r>
              <a:rPr lang="zh-CN" altLang="en-US" sz="1600" dirty="0" smtClean="0"/>
              <a:t>接口文档修改（最终版本</a:t>
            </a:r>
            <a:r>
              <a:rPr lang="en-US" altLang="zh-CN" sz="1600" dirty="0" smtClean="0"/>
              <a:t>---</a:t>
            </a:r>
            <a:r>
              <a:rPr lang="zh-CN" altLang="en-US" sz="1600" dirty="0" smtClean="0"/>
              <a:t>组管理接口，集中式管理接口分为设备管理接口和集中控制接口）</a:t>
            </a:r>
            <a:endParaRPr lang="en-US" altLang="zh-CN" sz="1600" dirty="0" smtClean="0"/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 smtClean="0"/>
              <a:t>Smart Home Service</a:t>
            </a:r>
            <a:r>
              <a:rPr lang="zh-CN" altLang="en-US" sz="1600" dirty="0" smtClean="0"/>
              <a:t>测试用例文档修改（主要针对每次修改后的接口文档进行一一对应尤其参数对应）</a:t>
            </a:r>
            <a:endParaRPr lang="en-US" altLang="zh-CN" sz="1600" dirty="0" smtClean="0"/>
          </a:p>
          <a:p>
            <a:pPr lvl="1" eaLnBrk="1" hangingPunct="1">
              <a:lnSpc>
                <a:spcPct val="80000"/>
              </a:lnSpc>
            </a:pPr>
            <a:r>
              <a:rPr lang="en-US" altLang="zh-CN" sz="2000" dirty="0" smtClean="0"/>
              <a:t>Test  Code </a:t>
            </a:r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 smtClean="0"/>
              <a:t>Test </a:t>
            </a:r>
            <a:r>
              <a:rPr lang="en-US" altLang="zh-CN" sz="1600" dirty="0" smtClean="0"/>
              <a:t>code</a:t>
            </a:r>
            <a:r>
              <a:rPr lang="zh-CN" altLang="en-US" sz="1600" dirty="0" smtClean="0"/>
              <a:t>编写</a:t>
            </a:r>
            <a:endParaRPr lang="en-US" altLang="zh-CN" sz="1600" dirty="0" smtClean="0"/>
          </a:p>
          <a:p>
            <a:pPr lvl="2" eaLnBrk="1" hangingPunct="1">
              <a:lnSpc>
                <a:spcPct val="80000"/>
              </a:lnSpc>
            </a:pPr>
            <a:r>
              <a:rPr lang="en-US" altLang="zh-CN" sz="1600" dirty="0" smtClean="0"/>
              <a:t>Test code </a:t>
            </a:r>
            <a:r>
              <a:rPr lang="zh-CN" altLang="en-US" sz="1600" dirty="0" smtClean="0"/>
              <a:t>编译及测试（用</a:t>
            </a:r>
            <a:r>
              <a:rPr lang="en-US" altLang="zh-CN" sz="1600" dirty="0" smtClean="0"/>
              <a:t>ADB</a:t>
            </a:r>
            <a:r>
              <a:rPr lang="zh-CN" altLang="en-US" sz="1600" dirty="0" smtClean="0"/>
              <a:t>和</a:t>
            </a:r>
            <a:r>
              <a:rPr lang="en-US" altLang="zh-CN" sz="1600" dirty="0" smtClean="0"/>
              <a:t>Maven</a:t>
            </a:r>
            <a:r>
              <a:rPr lang="zh-CN" altLang="en-US" sz="1600" dirty="0" smtClean="0"/>
              <a:t>两种工具测试实验）</a:t>
            </a:r>
          </a:p>
          <a:p>
            <a:pPr lvl="1" eaLnBrk="1" hangingPunct="1">
              <a:lnSpc>
                <a:spcPct val="80000"/>
              </a:lnSpc>
            </a:pPr>
            <a:r>
              <a:rPr lang="zh-CN" altLang="en-US" sz="2000" dirty="0" smtClean="0"/>
              <a:t>测试报告</a:t>
            </a:r>
            <a:endParaRPr lang="en-US" altLang="zh-CN" sz="2000" dirty="0" smtClean="0"/>
          </a:p>
          <a:p>
            <a:pPr lvl="2" eaLnBrk="1" hangingPunct="1">
              <a:lnSpc>
                <a:spcPct val="80000"/>
              </a:lnSpc>
            </a:pPr>
            <a:endParaRPr lang="zh-CN" altLang="en-US" sz="1600" dirty="0" smtClean="0"/>
          </a:p>
          <a:p>
            <a:pPr lvl="1" eaLnBrk="1" hangingPunct="1">
              <a:lnSpc>
                <a:spcPct val="80000"/>
              </a:lnSpc>
            </a:pPr>
            <a:endParaRPr lang="zh-CN" altLang="en-US" sz="1800" dirty="0" smtClean="0"/>
          </a:p>
          <a:p>
            <a:pPr lvl="2" eaLnBrk="1" hangingPunct="1">
              <a:lnSpc>
                <a:spcPct val="80000"/>
              </a:lnSpc>
            </a:pPr>
            <a:endParaRPr lang="zh-CN" altLang="en-US" sz="1400" dirty="0" smtClean="0"/>
          </a:p>
          <a:p>
            <a:pPr lvl="2" eaLnBrk="1" hangingPunct="1">
              <a:lnSpc>
                <a:spcPct val="80000"/>
              </a:lnSpc>
            </a:pPr>
            <a:endParaRPr lang="zh-CN" altLang="zh-CN" sz="1400" dirty="0" smtClean="0"/>
          </a:p>
        </p:txBody>
      </p:sp>
      <p:sp>
        <p:nvSpPr>
          <p:cNvPr id="3379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A94AE66-8C5A-4544-AC73-35770FADB848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32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585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762000"/>
            <a:ext cx="8001000" cy="5181600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en-US" altLang="zh-CN" sz="2400" smtClean="0"/>
              <a:t>oneM2M</a:t>
            </a:r>
            <a:r>
              <a:rPr lang="zh-CN" altLang="zh-CN" sz="2400" smtClean="0"/>
              <a:t>中的语义研究</a:t>
            </a:r>
            <a:endParaRPr lang="en-US" altLang="zh-CN" sz="2400" smtClean="0"/>
          </a:p>
          <a:p>
            <a:pPr lvl="1" eaLnBrk="1" hangingPunct="1"/>
            <a:r>
              <a:rPr lang="en-US" altLang="zh-CN" sz="2000" smtClean="0">
                <a:solidFill>
                  <a:srgbClr val="000000"/>
                </a:solidFill>
              </a:rPr>
              <a:t>oneM2M</a:t>
            </a:r>
            <a:r>
              <a:rPr lang="zh-CN" altLang="zh-CN" sz="2000" smtClean="0">
                <a:solidFill>
                  <a:srgbClr val="000000"/>
                </a:solidFill>
              </a:rPr>
              <a:t>体系架构</a:t>
            </a:r>
            <a:endParaRPr lang="zh-CN" altLang="en-US" sz="200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smtClean="0">
                <a:solidFill>
                  <a:srgbClr val="000000"/>
                </a:solidFill>
              </a:rPr>
              <a:t>语义传感器网络本体</a:t>
            </a:r>
            <a:endParaRPr lang="en-US" altLang="zh-CN" sz="200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smtClean="0">
                <a:solidFill>
                  <a:srgbClr val="000000"/>
                </a:solidFill>
              </a:rPr>
              <a:t>抽象设备</a:t>
            </a:r>
            <a:endParaRPr lang="en-US" altLang="zh-CN" sz="200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smtClean="0">
                <a:solidFill>
                  <a:srgbClr val="000000"/>
                </a:solidFill>
              </a:rPr>
              <a:t>虚拟设备</a:t>
            </a:r>
            <a:endParaRPr lang="en-US" altLang="zh-CN" sz="200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smtClean="0">
                <a:solidFill>
                  <a:srgbClr val="000000"/>
                </a:solidFill>
              </a:rPr>
              <a:t>设备注册流程</a:t>
            </a:r>
            <a:endParaRPr lang="en-US" altLang="zh-CN" sz="2000" smtClean="0">
              <a:solidFill>
                <a:srgbClr val="000000"/>
              </a:solidFill>
            </a:endParaRPr>
          </a:p>
          <a:p>
            <a:pPr eaLnBrk="1" hangingPunct="1"/>
            <a:r>
              <a:rPr lang="zh-CN" altLang="zh-CN" sz="2400" smtClean="0"/>
              <a:t>语义应用与场景实现</a:t>
            </a:r>
            <a:endParaRPr lang="en-US" altLang="zh-CN" sz="2400" smtClean="0"/>
          </a:p>
          <a:p>
            <a:pPr lvl="1" eaLnBrk="1" hangingPunct="1"/>
            <a:r>
              <a:rPr lang="zh-CN" altLang="en-US" sz="2000" smtClean="0">
                <a:solidFill>
                  <a:srgbClr val="000000"/>
                </a:solidFill>
              </a:rPr>
              <a:t>语义设备特征</a:t>
            </a:r>
            <a:endParaRPr lang="en-US" altLang="zh-CN" sz="200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smtClean="0">
                <a:solidFill>
                  <a:srgbClr val="000000"/>
                </a:solidFill>
              </a:rPr>
              <a:t>场景</a:t>
            </a:r>
            <a:endParaRPr lang="en-US" altLang="zh-CN" sz="2000" smtClean="0">
              <a:solidFill>
                <a:srgbClr val="000000"/>
              </a:solidFill>
            </a:endParaRPr>
          </a:p>
          <a:p>
            <a:pPr lvl="2" eaLnBrk="1" hangingPunct="1"/>
            <a:r>
              <a:rPr lang="zh-CN" altLang="en-US" sz="1600" smtClean="0">
                <a:solidFill>
                  <a:srgbClr val="000000"/>
                </a:solidFill>
              </a:rPr>
              <a:t>电暖气场景</a:t>
            </a:r>
            <a:endParaRPr lang="en-US" altLang="zh-CN" sz="1600" smtClean="0">
              <a:solidFill>
                <a:srgbClr val="000000"/>
              </a:solidFill>
            </a:endParaRPr>
          </a:p>
          <a:p>
            <a:pPr lvl="2" eaLnBrk="1" hangingPunct="1"/>
            <a:r>
              <a:rPr lang="zh-CN" altLang="en-US" sz="1600" smtClean="0">
                <a:solidFill>
                  <a:srgbClr val="000000"/>
                </a:solidFill>
              </a:rPr>
              <a:t>环境监测场景</a:t>
            </a:r>
            <a:endParaRPr lang="en-US" altLang="zh-CN" sz="1600" smtClean="0">
              <a:solidFill>
                <a:srgbClr val="000000"/>
              </a:solidFill>
            </a:endParaRPr>
          </a:p>
          <a:p>
            <a:pPr lvl="2" eaLnBrk="1" hangingPunct="1"/>
            <a:r>
              <a:rPr lang="zh-CN" altLang="en-US" sz="1600" smtClean="0">
                <a:solidFill>
                  <a:srgbClr val="000000"/>
                </a:solidFill>
              </a:rPr>
              <a:t>电量测量系统场景</a:t>
            </a:r>
            <a:endParaRPr lang="en-US" altLang="zh-CN" sz="1600" smtClean="0">
              <a:solidFill>
                <a:srgbClr val="000000"/>
              </a:solidFill>
            </a:endParaRPr>
          </a:p>
          <a:p>
            <a:pPr eaLnBrk="1" hangingPunct="1"/>
            <a:r>
              <a:rPr lang="zh-CN" altLang="en-US" sz="2400" smtClean="0">
                <a:solidFill>
                  <a:srgbClr val="000000"/>
                </a:solidFill>
              </a:rPr>
              <a:t>空气类设备建模</a:t>
            </a:r>
            <a:endParaRPr lang="en-US" altLang="zh-CN" sz="240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smtClean="0">
                <a:solidFill>
                  <a:srgbClr val="000000"/>
                </a:solidFill>
              </a:rPr>
              <a:t>云平台语义应用架构及流程</a:t>
            </a:r>
            <a:endParaRPr lang="en-US" altLang="zh-CN" sz="200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smtClean="0">
                <a:solidFill>
                  <a:srgbClr val="000000"/>
                </a:solidFill>
              </a:rPr>
              <a:t>通用模型构建</a:t>
            </a:r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zh-CN" altLang="zh-CN" sz="2000" smtClean="0"/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67B9A22-1E28-4BC1-8659-25EF0C9B0BD2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33</a:t>
            </a:fld>
            <a:endParaRPr lang="en-US" altLang="zh-CN" sz="1400" smtClean="0"/>
          </a:p>
        </p:txBody>
      </p:sp>
      <p:sp>
        <p:nvSpPr>
          <p:cNvPr id="34820" name="矩形 1"/>
          <p:cNvSpPr>
            <a:spLocks noChangeArrowheads="1"/>
          </p:cNvSpPr>
          <p:nvPr/>
        </p:nvSpPr>
        <p:spPr bwMode="auto">
          <a:xfrm>
            <a:off x="990600" y="152400"/>
            <a:ext cx="6432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/>
              <a:t>四、</a:t>
            </a:r>
            <a:r>
              <a:rPr lang="en-US" altLang="zh-CN" sz="2800" b="1"/>
              <a:t>oneM2M</a:t>
            </a:r>
            <a:r>
              <a:rPr lang="zh-CN" altLang="en-US" sz="2800" b="1"/>
              <a:t>标准云平台</a:t>
            </a:r>
            <a:r>
              <a:rPr lang="en-US" altLang="zh-CN" sz="2800" b="1"/>
              <a:t>-</a:t>
            </a:r>
            <a:r>
              <a:rPr lang="zh-CN" altLang="en-US" sz="2800" b="1">
                <a:solidFill>
                  <a:srgbClr val="000000"/>
                </a:solidFill>
              </a:rPr>
              <a:t>语义技术研究</a:t>
            </a: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255567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8200" y="762000"/>
            <a:ext cx="8001000" cy="5181600"/>
          </a:xfrm>
        </p:spPr>
        <p:txBody>
          <a:bodyPr>
            <a:normAutofit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000000"/>
                </a:solidFill>
              </a:rPr>
              <a:t>空气产品指令标准化文档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>
                <a:solidFill>
                  <a:srgbClr val="000000"/>
                </a:solidFill>
              </a:rPr>
              <a:t>空气类产品的</a:t>
            </a:r>
            <a:r>
              <a:rPr lang="en-US" altLang="zh-CN" sz="2000" dirty="0" smtClean="0">
                <a:solidFill>
                  <a:srgbClr val="000000"/>
                </a:solidFill>
              </a:rPr>
              <a:t>id</a:t>
            </a:r>
            <a:r>
              <a:rPr lang="zh-CN" altLang="en-US" sz="2000" dirty="0" smtClean="0">
                <a:solidFill>
                  <a:srgbClr val="000000"/>
                </a:solidFill>
              </a:rPr>
              <a:t>命令编码梳理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2" eaLnBrk="1" hangingPunct="1"/>
            <a:r>
              <a:rPr lang="zh-CN" altLang="en-US" sz="1600" dirty="0" smtClean="0">
                <a:solidFill>
                  <a:srgbClr val="000000"/>
                </a:solidFill>
              </a:rPr>
              <a:t>完成空气类产品的</a:t>
            </a:r>
            <a:r>
              <a:rPr lang="en-US" altLang="zh-CN" sz="1600" dirty="0" smtClean="0">
                <a:solidFill>
                  <a:srgbClr val="000000"/>
                </a:solidFill>
              </a:rPr>
              <a:t>id</a:t>
            </a:r>
            <a:r>
              <a:rPr lang="zh-CN" altLang="en-US" sz="1600" dirty="0" smtClean="0">
                <a:solidFill>
                  <a:srgbClr val="000000"/>
                </a:solidFill>
              </a:rPr>
              <a:t>命令编码梳理</a:t>
            </a:r>
            <a:r>
              <a:rPr lang="zh-CN" altLang="en-US" sz="1600" dirty="0" smtClean="0">
                <a:solidFill>
                  <a:srgbClr val="000000"/>
                </a:solidFill>
              </a:rPr>
              <a:t>，输出</a:t>
            </a:r>
            <a:r>
              <a:rPr lang="en-US" altLang="zh-CN" sz="1600" dirty="0" smtClean="0">
                <a:solidFill>
                  <a:srgbClr val="000000"/>
                </a:solidFill>
              </a:rPr>
              <a:t>id</a:t>
            </a:r>
            <a:r>
              <a:rPr lang="zh-CN" altLang="en-US" sz="1600" dirty="0" smtClean="0">
                <a:solidFill>
                  <a:srgbClr val="000000"/>
                </a:solidFill>
              </a:rPr>
              <a:t>命令表一份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>
                <a:solidFill>
                  <a:srgbClr val="000000"/>
                </a:solidFill>
              </a:rPr>
              <a:t>语义模型与空气类产品的</a:t>
            </a:r>
            <a:r>
              <a:rPr lang="en-US" altLang="zh-CN" sz="2000" dirty="0" smtClean="0">
                <a:solidFill>
                  <a:srgbClr val="000000"/>
                </a:solidFill>
              </a:rPr>
              <a:t>id</a:t>
            </a:r>
            <a:r>
              <a:rPr lang="zh-CN" altLang="en-US" sz="2000" dirty="0" smtClean="0">
                <a:solidFill>
                  <a:srgbClr val="000000"/>
                </a:solidFill>
              </a:rPr>
              <a:t>命令编码映射表梳理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2" eaLnBrk="1" hangingPunct="1"/>
            <a:r>
              <a:rPr lang="zh-CN" altLang="en-US" sz="1600" dirty="0" smtClean="0">
                <a:solidFill>
                  <a:srgbClr val="000000"/>
                </a:solidFill>
              </a:rPr>
              <a:t>根据空气类设备模型对空气类设备模型与</a:t>
            </a:r>
            <a:r>
              <a:rPr lang="en-US" altLang="zh-CN" sz="1600" dirty="0" smtClean="0">
                <a:solidFill>
                  <a:srgbClr val="000000"/>
                </a:solidFill>
              </a:rPr>
              <a:t>id</a:t>
            </a:r>
            <a:r>
              <a:rPr lang="zh-CN" altLang="en-US" sz="1600" dirty="0" smtClean="0">
                <a:solidFill>
                  <a:srgbClr val="000000"/>
                </a:solidFill>
              </a:rPr>
              <a:t>指令对照表进行梳理，输出映射表一份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zh-CN" altLang="en-US" sz="2400" dirty="0" smtClean="0">
                <a:solidFill>
                  <a:srgbClr val="000000"/>
                </a:solidFill>
              </a:rPr>
              <a:t>设备抽象及建模方案研究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zh-CN" altLang="en-US" sz="2400" dirty="0" smtClean="0">
                <a:solidFill>
                  <a:srgbClr val="000000"/>
                </a:solidFill>
              </a:rPr>
              <a:t>语义标注技术研究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/>
              <a:t>基于</a:t>
            </a:r>
            <a:r>
              <a:rPr lang="zh-CN" altLang="en-US" sz="2000" dirty="0" smtClean="0"/>
              <a:t>机器学习的语义标注更新方法，未知模型构建方法</a:t>
            </a:r>
            <a:endParaRPr lang="en-US" altLang="zh-CN" sz="2000" dirty="0" smtClean="0"/>
          </a:p>
          <a:p>
            <a:pPr eaLnBrk="1" hangingPunct="1"/>
            <a:r>
              <a:rPr lang="zh-CN" altLang="en-US" sz="2400" dirty="0" smtClean="0"/>
              <a:t>设备属性及操作梳理</a:t>
            </a:r>
            <a:endParaRPr lang="en-US" altLang="zh-CN" sz="2400" dirty="0" smtClean="0"/>
          </a:p>
          <a:p>
            <a:pPr lvl="1" eaLnBrk="1" hangingPunct="1"/>
            <a:r>
              <a:rPr lang="zh-CN" altLang="en-US" sz="2000" dirty="0" smtClean="0"/>
              <a:t>对血压计</a:t>
            </a:r>
            <a:r>
              <a:rPr lang="zh-CN" altLang="en-US" sz="2000" dirty="0" smtClean="0"/>
              <a:t>的属性及操作进行梳理及制定</a:t>
            </a:r>
            <a:r>
              <a:rPr lang="en-US" altLang="zh-CN" sz="2000" dirty="0" smtClean="0"/>
              <a:t>schema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对血糖仪的属性及操作进行梳理及制定</a:t>
            </a:r>
            <a:r>
              <a:rPr lang="en-US" altLang="zh-CN" sz="2000" dirty="0" smtClean="0"/>
              <a:t>schema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对体脂仪的属性及操作进行梳理及制定</a:t>
            </a:r>
            <a:r>
              <a:rPr lang="en-US" altLang="zh-CN" sz="2000" dirty="0" smtClean="0"/>
              <a:t>schema</a:t>
            </a:r>
            <a:r>
              <a:rPr lang="zh-CN" altLang="en-US" sz="2000" dirty="0" smtClean="0"/>
              <a:t>文件</a:t>
            </a:r>
            <a:endParaRPr lang="en-US" altLang="zh-CN" sz="2000" dirty="0" smtClean="0"/>
          </a:p>
          <a:p>
            <a:pPr lvl="1" eaLnBrk="1" hangingPunct="1"/>
            <a:r>
              <a:rPr lang="zh-CN" altLang="en-US" sz="2000" dirty="0" smtClean="0"/>
              <a:t>健康类</a:t>
            </a:r>
            <a:r>
              <a:rPr lang="zh-CN" altLang="en-US" sz="2000" dirty="0" smtClean="0"/>
              <a:t>产品输出</a:t>
            </a:r>
            <a:r>
              <a:rPr lang="zh-CN" altLang="en-US" sz="2000" dirty="0" smtClean="0"/>
              <a:t>模型</a:t>
            </a:r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  <a:p>
            <a:pPr lvl="1" eaLnBrk="1" hangingPunct="1"/>
            <a:endParaRPr lang="zh-CN" altLang="zh-CN" sz="2000" dirty="0" smtClean="0"/>
          </a:p>
        </p:txBody>
      </p:sp>
      <p:sp>
        <p:nvSpPr>
          <p:cNvPr id="35843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5BE2237-E82C-4E47-9142-E433DB04D962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34</a:t>
            </a:fld>
            <a:endParaRPr lang="en-US" altLang="zh-CN" sz="1400" smtClean="0"/>
          </a:p>
        </p:txBody>
      </p:sp>
      <p:sp>
        <p:nvSpPr>
          <p:cNvPr id="35844" name="矩形 1"/>
          <p:cNvSpPr>
            <a:spLocks noChangeArrowheads="1"/>
          </p:cNvSpPr>
          <p:nvPr/>
        </p:nvSpPr>
        <p:spPr bwMode="auto">
          <a:xfrm>
            <a:off x="838200" y="76200"/>
            <a:ext cx="64325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/>
              <a:t>四、</a:t>
            </a:r>
            <a:r>
              <a:rPr lang="en-US" altLang="zh-CN" sz="2800" b="1"/>
              <a:t>oneM2M</a:t>
            </a:r>
            <a:r>
              <a:rPr lang="zh-CN" altLang="en-US" sz="2800" b="1"/>
              <a:t>标准云平台</a:t>
            </a:r>
            <a:r>
              <a:rPr lang="en-US" altLang="zh-CN" sz="2800" b="1"/>
              <a:t>-</a:t>
            </a:r>
            <a:r>
              <a:rPr lang="zh-CN" altLang="en-US" sz="2800" b="1">
                <a:solidFill>
                  <a:srgbClr val="000000"/>
                </a:solidFill>
              </a:rPr>
              <a:t>语义技术研究</a:t>
            </a:r>
            <a:endParaRPr lang="zh-CN" altLang="en-US" sz="2800" b="1"/>
          </a:p>
        </p:txBody>
      </p:sp>
    </p:spTree>
    <p:extLst>
      <p:ext uri="{BB962C8B-B14F-4D97-AF65-F5344CB8AC3E}">
        <p14:creationId xmlns:p14="http://schemas.microsoft.com/office/powerpoint/2010/main" val="13942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52400"/>
            <a:ext cx="7239000" cy="381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 kern="1200" dirty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四</a:t>
            </a:r>
            <a:r>
              <a:rPr lang="zh-CN" altLang="en-US" sz="2800" kern="1200" dirty="0" smtClean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、语义技术研究</a:t>
            </a:r>
            <a:r>
              <a:rPr lang="en-US" altLang="zh-CN" sz="2800" kern="1200" dirty="0" smtClean="0">
                <a:solidFill>
                  <a:srgbClr val="000000"/>
                </a:solidFill>
                <a:latin typeface="+mn-ea"/>
                <a:ea typeface="+mn-ea"/>
                <a:cs typeface="+mn-cs"/>
              </a:rPr>
              <a:t>-</a:t>
            </a:r>
            <a:r>
              <a:rPr lang="zh-CN" altLang="en-US" sz="2800" dirty="0" smtClean="0">
                <a:latin typeface="+mn-ea"/>
                <a:ea typeface="+mn-ea"/>
              </a:rPr>
              <a:t>智能家居服务架构</a:t>
            </a:r>
            <a:endParaRPr lang="zh-CN" altLang="en-US" sz="2800" dirty="0">
              <a:latin typeface="+mn-ea"/>
              <a:ea typeface="+mn-ea"/>
            </a:endParaRPr>
          </a:p>
        </p:txBody>
      </p:sp>
      <p:pic>
        <p:nvPicPr>
          <p:cNvPr id="36867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066800"/>
            <a:ext cx="7239000" cy="4344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6715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5395" y="124495"/>
            <a:ext cx="7886700" cy="741779"/>
          </a:xfrm>
        </p:spPr>
        <p:txBody>
          <a:bodyPr/>
          <a:lstStyle/>
          <a:p>
            <a:pPr>
              <a:defRPr/>
            </a:pPr>
            <a:r>
              <a:rPr lang="zh-CN" altLang="en-US" sz="2800" kern="1200" dirty="0">
                <a:solidFill>
                  <a:srgbClr val="000000"/>
                </a:solidFill>
                <a:latin typeface="宋体"/>
                <a:ea typeface="宋体"/>
              </a:rPr>
              <a:t>四、语义技术</a:t>
            </a:r>
            <a:r>
              <a:rPr lang="zh-CN" altLang="en-US" sz="2800" kern="1200" dirty="0" smtClean="0">
                <a:solidFill>
                  <a:srgbClr val="000000"/>
                </a:solidFill>
                <a:latin typeface="宋体"/>
                <a:ea typeface="宋体"/>
              </a:rPr>
              <a:t>研究</a:t>
            </a:r>
            <a:r>
              <a:rPr lang="en-US" altLang="zh-CN" sz="2800" kern="1200" dirty="0" smtClean="0">
                <a:solidFill>
                  <a:srgbClr val="000000"/>
                </a:solidFill>
                <a:latin typeface="宋体"/>
                <a:ea typeface="宋体"/>
              </a:rPr>
              <a:t>-</a:t>
            </a:r>
            <a:r>
              <a:rPr lang="zh-CN" altLang="en-US" sz="2800" dirty="0" smtClean="0">
                <a:latin typeface="+mn-ea"/>
                <a:ea typeface="+mn-ea"/>
              </a:rPr>
              <a:t>设备建模</a:t>
            </a:r>
            <a:endParaRPr lang="zh-CN" altLang="en-US" sz="2800" dirty="0">
              <a:latin typeface="+mn-ea"/>
              <a:ea typeface="+mn-ea"/>
            </a:endParaRPr>
          </a:p>
        </p:txBody>
      </p:sp>
      <p:sp>
        <p:nvSpPr>
          <p:cNvPr id="37891" name="Rectangle 2"/>
          <p:cNvSpPr>
            <a:spLocks noChangeArrowheads="1"/>
          </p:cNvSpPr>
          <p:nvPr/>
        </p:nvSpPr>
        <p:spPr bwMode="auto">
          <a:xfrm>
            <a:off x="969963" y="1644650"/>
            <a:ext cx="16590962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7892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1582214"/>
              </p:ext>
            </p:extLst>
          </p:nvPr>
        </p:nvGraphicFramePr>
        <p:xfrm>
          <a:off x="715963" y="721100"/>
          <a:ext cx="3633787" cy="526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" name="Visio" r:id="rId3" imgW="4333770" imgH="4714875" progId="Visio.Drawing.15">
                  <p:embed/>
                </p:oleObj>
              </mc:Choice>
              <mc:Fallback>
                <p:oleObj name="Visio" r:id="rId3" imgW="4333770" imgH="4714875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5963" y="721100"/>
                        <a:ext cx="3633787" cy="5260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893" name="Rectangle 4"/>
          <p:cNvSpPr>
            <a:spLocks noChangeArrowheads="1"/>
          </p:cNvSpPr>
          <p:nvPr/>
        </p:nvSpPr>
        <p:spPr bwMode="auto">
          <a:xfrm>
            <a:off x="4572000" y="2451100"/>
            <a:ext cx="1322705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37894" name="对象 7"/>
          <p:cNvGraphicFramePr>
            <a:graphicFrameLocks noChangeAspect="1"/>
          </p:cNvGraphicFramePr>
          <p:nvPr/>
        </p:nvGraphicFramePr>
        <p:xfrm>
          <a:off x="4495800" y="1905000"/>
          <a:ext cx="4494213" cy="296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3" name="Visio" r:id="rId5" imgW="4600530" imgH="2276565" progId="Visio.Drawing.15">
                  <p:embed/>
                </p:oleObj>
              </mc:Choice>
              <mc:Fallback>
                <p:oleObj name="Visio" r:id="rId5" imgW="4600530" imgH="2276565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1905000"/>
                        <a:ext cx="4494213" cy="296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0323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3675" y="75400"/>
            <a:ext cx="7543800" cy="381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zh-CN" altLang="en-US" sz="2800" kern="1200" dirty="0">
                <a:solidFill>
                  <a:srgbClr val="000000"/>
                </a:solidFill>
                <a:latin typeface="+mn-ea"/>
                <a:ea typeface="+mn-ea"/>
              </a:rPr>
              <a:t>四、语义技术</a:t>
            </a:r>
            <a:r>
              <a:rPr lang="zh-CN" altLang="en-US" sz="2800" kern="1200" dirty="0" smtClean="0">
                <a:solidFill>
                  <a:srgbClr val="000000"/>
                </a:solidFill>
                <a:latin typeface="+mn-ea"/>
                <a:ea typeface="+mn-ea"/>
              </a:rPr>
              <a:t>研究</a:t>
            </a:r>
            <a:r>
              <a:rPr lang="en-US" altLang="zh-CN" sz="2800" kern="1200" dirty="0" smtClean="0">
                <a:solidFill>
                  <a:srgbClr val="000000"/>
                </a:solidFill>
                <a:latin typeface="+mn-ea"/>
                <a:ea typeface="+mn-ea"/>
              </a:rPr>
              <a:t>-</a:t>
            </a:r>
            <a:r>
              <a:rPr lang="zh-CN" altLang="en-US" sz="2800" dirty="0" smtClean="0">
                <a:latin typeface="+mn-ea"/>
                <a:ea typeface="+mn-ea"/>
              </a:rPr>
              <a:t>语义关联及分析流程</a:t>
            </a:r>
            <a:r>
              <a:rPr lang="en-US" altLang="zh-CN" sz="2800" dirty="0" smtClean="0">
                <a:latin typeface="+mn-ea"/>
                <a:ea typeface="+mn-ea"/>
              </a:rPr>
              <a:t>(1/3)</a:t>
            </a:r>
            <a:endParaRPr lang="zh-CN" altLang="en-US" sz="2800" dirty="0">
              <a:latin typeface="+mn-ea"/>
              <a:ea typeface="+mn-ea"/>
            </a:endParaRPr>
          </a:p>
        </p:txBody>
      </p:sp>
      <p:pic>
        <p:nvPicPr>
          <p:cNvPr id="38915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034" y="500510"/>
            <a:ext cx="6705600" cy="5322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23780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729114"/>
            <a:ext cx="6553200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838200" y="30163"/>
            <a:ext cx="73914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宋体"/>
                <a:ea typeface="宋体"/>
                <a:cs typeface="+mj-cs"/>
              </a:rPr>
              <a:t>四、语义技术研究</a:t>
            </a:r>
            <a:r>
              <a:rPr lang="en-US" altLang="zh-CN" sz="2800" b="1" dirty="0">
                <a:solidFill>
                  <a:srgbClr val="000000"/>
                </a:solidFill>
                <a:latin typeface="宋体"/>
                <a:ea typeface="宋体"/>
                <a:cs typeface="+mj-cs"/>
              </a:rPr>
              <a:t>-</a:t>
            </a:r>
            <a:r>
              <a:rPr lang="zh-CN" altLang="en-US" sz="2800" b="1" kern="0" dirty="0">
                <a:solidFill>
                  <a:srgbClr val="000000"/>
                </a:solidFill>
                <a:latin typeface="宋体"/>
                <a:ea typeface="宋体"/>
                <a:cs typeface="+mj-cs"/>
              </a:rPr>
              <a:t>语义关联及分析流程</a:t>
            </a:r>
            <a:r>
              <a:rPr lang="en-US" altLang="zh-CN" sz="2800" b="1" kern="0" dirty="0">
                <a:solidFill>
                  <a:srgbClr val="000000"/>
                </a:solidFill>
                <a:latin typeface="宋体"/>
                <a:ea typeface="宋体"/>
                <a:cs typeface="+mj-cs"/>
              </a:rPr>
              <a:t>(2/3)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108004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ChangeArrowheads="1"/>
          </p:cNvSpPr>
          <p:nvPr/>
        </p:nvSpPr>
        <p:spPr bwMode="auto">
          <a:xfrm>
            <a:off x="2420938" y="1301750"/>
            <a:ext cx="18289587" cy="369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0963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7678599"/>
              </p:ext>
            </p:extLst>
          </p:nvPr>
        </p:nvGraphicFramePr>
        <p:xfrm>
          <a:off x="636872" y="801236"/>
          <a:ext cx="4300538" cy="446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8" name="Visio" r:id="rId3" imgW="12573090" imgH="10896510" progId="Visio.Drawing.15">
                  <p:embed/>
                </p:oleObj>
              </mc:Choice>
              <mc:Fallback>
                <p:oleObj name="Visio" r:id="rId3" imgW="12573090" imgH="10896510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5220"/>
                      <a:stretch>
                        <a:fillRect/>
                      </a:stretch>
                    </p:blipFill>
                    <p:spPr bwMode="auto">
                      <a:xfrm>
                        <a:off x="636872" y="801236"/>
                        <a:ext cx="4300538" cy="4464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0964" name="Rectangle 5"/>
          <p:cNvSpPr>
            <a:spLocks noChangeArrowheads="1"/>
          </p:cNvSpPr>
          <p:nvPr/>
        </p:nvSpPr>
        <p:spPr bwMode="auto">
          <a:xfrm>
            <a:off x="228600" y="-173038"/>
            <a:ext cx="184150" cy="368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endParaRPr lang="zh-CN" altLang="en-US"/>
          </a:p>
        </p:txBody>
      </p:sp>
      <p:graphicFrame>
        <p:nvGraphicFramePr>
          <p:cNvPr id="40965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9131162"/>
              </p:ext>
            </p:extLst>
          </p:nvPr>
        </p:nvGraphicFramePr>
        <p:xfrm>
          <a:off x="5189822" y="435259"/>
          <a:ext cx="3829050" cy="52553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9" name="Visio" r:id="rId5" imgW="7400925" imgH="9096263" progId="Visio.Drawing.15">
                  <p:embed/>
                </p:oleObj>
              </mc:Choice>
              <mc:Fallback>
                <p:oleObj name="Visio" r:id="rId5" imgW="7400925" imgH="9096263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5624"/>
                      <a:stretch>
                        <a:fillRect/>
                      </a:stretch>
                    </p:blipFill>
                    <p:spPr bwMode="auto">
                      <a:xfrm>
                        <a:off x="5189822" y="435259"/>
                        <a:ext cx="3829050" cy="52553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762000" y="36513"/>
            <a:ext cx="7696200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800" b="1" dirty="0">
                <a:solidFill>
                  <a:srgbClr val="000000"/>
                </a:solidFill>
                <a:latin typeface="宋体"/>
                <a:ea typeface="宋体"/>
                <a:cs typeface="+mj-cs"/>
              </a:rPr>
              <a:t>四、语义技术研究</a:t>
            </a:r>
            <a:r>
              <a:rPr lang="en-US" altLang="zh-CN" sz="2800" b="1" dirty="0">
                <a:solidFill>
                  <a:srgbClr val="000000"/>
                </a:solidFill>
                <a:latin typeface="宋体"/>
                <a:ea typeface="宋体"/>
                <a:cs typeface="+mj-cs"/>
              </a:rPr>
              <a:t>-</a:t>
            </a:r>
            <a:r>
              <a:rPr lang="zh-CN" altLang="en-US" sz="2800" b="1" kern="0" dirty="0">
                <a:solidFill>
                  <a:srgbClr val="000000"/>
                </a:solidFill>
                <a:latin typeface="宋体"/>
                <a:ea typeface="宋体"/>
                <a:cs typeface="+mj-cs"/>
              </a:rPr>
              <a:t>语义关联及分析流程</a:t>
            </a:r>
            <a:r>
              <a:rPr lang="en-US" altLang="zh-CN" sz="2800" b="1" kern="0" dirty="0">
                <a:solidFill>
                  <a:srgbClr val="000000"/>
                </a:solidFill>
                <a:latin typeface="宋体"/>
                <a:ea typeface="宋体"/>
                <a:cs typeface="+mj-cs"/>
              </a:rPr>
              <a:t>(3/3)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39301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标题 1"/>
          <p:cNvSpPr>
            <a:spLocks noGrp="1"/>
          </p:cNvSpPr>
          <p:nvPr>
            <p:ph type="title"/>
          </p:nvPr>
        </p:nvSpPr>
        <p:spPr>
          <a:xfrm>
            <a:off x="590149" y="96043"/>
            <a:ext cx="7886700" cy="1325563"/>
          </a:xfrm>
        </p:spPr>
        <p:txBody>
          <a:bodyPr/>
          <a:lstStyle/>
          <a:p>
            <a:r>
              <a:rPr lang="zh-CN" altLang="en-US" sz="2800" dirty="0" smtClean="0"/>
              <a:t>一、物</a:t>
            </a:r>
            <a:r>
              <a:rPr lang="zh-CN" altLang="en-US" sz="2800" dirty="0" smtClean="0"/>
              <a:t>联网</a:t>
            </a:r>
            <a:r>
              <a:rPr lang="en-US" altLang="zh-CN" sz="2800" dirty="0" smtClean="0"/>
              <a:t>-</a:t>
            </a:r>
            <a:r>
              <a:rPr lang="zh-CN" altLang="en-US" sz="2800" dirty="0" smtClean="0"/>
              <a:t>市场</a:t>
            </a:r>
          </a:p>
        </p:txBody>
      </p:sp>
      <p:sp>
        <p:nvSpPr>
          <p:cNvPr id="512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512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987DFF4-4160-499D-A2CE-39555C426DD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</a:t>
            </a:fld>
            <a:endParaRPr lang="en-US" altLang="zh-CN" sz="1400" smtClean="0"/>
          </a:p>
        </p:txBody>
      </p:sp>
      <p:pic>
        <p:nvPicPr>
          <p:cNvPr id="512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081" y="1047817"/>
            <a:ext cx="7720012" cy="551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66548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36613" y="750888"/>
            <a:ext cx="8001000" cy="5181600"/>
          </a:xfrm>
        </p:spPr>
        <p:txBody>
          <a:bodyPr/>
          <a:lstStyle/>
          <a:p>
            <a:pPr eaLnBrk="1" hangingPunct="1"/>
            <a:r>
              <a:rPr lang="en-US" altLang="zh-CN" sz="2400" dirty="0" smtClean="0">
                <a:solidFill>
                  <a:srgbClr val="000000"/>
                </a:solidFill>
              </a:rPr>
              <a:t>OneM2M</a:t>
            </a:r>
            <a:r>
              <a:rPr lang="zh-CN" altLang="en-US" sz="2400" dirty="0" smtClean="0">
                <a:solidFill>
                  <a:srgbClr val="000000"/>
                </a:solidFill>
              </a:rPr>
              <a:t>平台实例运行机制研究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lvl="1"/>
            <a:r>
              <a:rPr lang="en-US" altLang="zh-CN" sz="2000" dirty="0" smtClean="0"/>
              <a:t>M2M</a:t>
            </a:r>
            <a:r>
              <a:rPr lang="zh-CN" altLang="en-US" sz="2000" dirty="0" smtClean="0"/>
              <a:t>实例组成</a:t>
            </a:r>
            <a:endParaRPr lang="en-US" altLang="zh-CN" sz="2000" dirty="0" smtClean="0"/>
          </a:p>
          <a:p>
            <a:pPr lvl="2"/>
            <a:r>
              <a:rPr lang="zh-CN" altLang="en-US" sz="1600" dirty="0" smtClean="0"/>
              <a:t>传感器读取部分：通过串口读取</a:t>
            </a:r>
            <a:r>
              <a:rPr lang="en-US" altLang="zh-CN" sz="1600" dirty="0" err="1" smtClean="0"/>
              <a:t>Zigbee</a:t>
            </a:r>
            <a:r>
              <a:rPr lang="zh-CN" altLang="en-US" sz="1600" dirty="0" smtClean="0"/>
              <a:t>传感器的数据。</a:t>
            </a:r>
            <a:endParaRPr lang="en-US" altLang="zh-CN" sz="1600" dirty="0" smtClean="0"/>
          </a:p>
          <a:p>
            <a:pPr lvl="2"/>
            <a:r>
              <a:rPr lang="zh-CN" altLang="en-US" sz="1600" dirty="0" smtClean="0"/>
              <a:t>网关部分：网关以应用程序的形式运行在</a:t>
            </a:r>
            <a:r>
              <a:rPr lang="en-US" altLang="zh-CN" sz="1600" dirty="0" smtClean="0"/>
              <a:t>SCL</a:t>
            </a:r>
            <a:r>
              <a:rPr lang="zh-CN" altLang="en-US" sz="1600" dirty="0" smtClean="0"/>
              <a:t>服务上，负责与硬件和用户的交互。</a:t>
            </a:r>
            <a:endParaRPr lang="en-US" altLang="zh-CN" sz="1600" dirty="0" smtClean="0"/>
          </a:p>
          <a:p>
            <a:pPr lvl="2"/>
            <a:r>
              <a:rPr lang="en-US" altLang="zh-CN" sz="1600" dirty="0" smtClean="0"/>
              <a:t>GSCL</a:t>
            </a:r>
            <a:r>
              <a:rPr lang="zh-CN" altLang="en-US" sz="1600" dirty="0" smtClean="0"/>
              <a:t>服务部分：</a:t>
            </a:r>
            <a:r>
              <a:rPr lang="en-US" altLang="zh-CN" sz="1600" dirty="0" smtClean="0"/>
              <a:t>GSCL</a:t>
            </a:r>
            <a:r>
              <a:rPr lang="zh-CN" altLang="en-US" sz="1600" dirty="0" smtClean="0"/>
              <a:t>服务相当于本地的数据处理枢纽，在实例中是和位于云服务上的</a:t>
            </a:r>
            <a:r>
              <a:rPr lang="en-US" altLang="zh-CN" sz="1600" dirty="0" smtClean="0"/>
              <a:t>NSCL</a:t>
            </a:r>
            <a:r>
              <a:rPr lang="zh-CN" altLang="en-US" sz="1600" dirty="0" smtClean="0"/>
              <a:t>服务交互的本地服务。</a:t>
            </a:r>
            <a:r>
              <a:rPr lang="en-US" altLang="zh-CN" sz="1600" dirty="0" smtClean="0"/>
              <a:t>GSCL</a:t>
            </a:r>
            <a:r>
              <a:rPr lang="zh-CN" altLang="en-US" sz="1600" dirty="0" smtClean="0"/>
              <a:t>服务分为两个部分，</a:t>
            </a:r>
            <a:r>
              <a:rPr lang="en-US" altLang="zh-CN" sz="1600" dirty="0" err="1" smtClean="0"/>
              <a:t>GsclServlet</a:t>
            </a:r>
            <a:r>
              <a:rPr lang="zh-CN" altLang="en-US" sz="1600" dirty="0" smtClean="0"/>
              <a:t>主要负责处理所有来自</a:t>
            </a:r>
            <a:r>
              <a:rPr lang="en-US" altLang="zh-CN" sz="1600" dirty="0" err="1" smtClean="0"/>
              <a:t>mIa</a:t>
            </a:r>
            <a:r>
              <a:rPr lang="zh-CN" altLang="en-US" sz="1600" dirty="0" smtClean="0"/>
              <a:t>，</a:t>
            </a:r>
            <a:r>
              <a:rPr lang="en-US" altLang="zh-CN" sz="1600" dirty="0" err="1" smtClean="0"/>
              <a:t>dIa</a:t>
            </a:r>
            <a:r>
              <a:rPr lang="zh-CN" altLang="en-US" sz="1600" dirty="0" smtClean="0"/>
              <a:t>或者</a:t>
            </a:r>
            <a:r>
              <a:rPr lang="en-US" altLang="zh-CN" sz="1600" dirty="0" err="1" smtClean="0"/>
              <a:t>mId</a:t>
            </a:r>
            <a:r>
              <a:rPr lang="zh-CN" altLang="en-US" sz="1600" dirty="0" smtClean="0"/>
              <a:t>的请求，并发送相对应的反馈信息；</a:t>
            </a:r>
            <a:r>
              <a:rPr lang="en-US" altLang="zh-CN" sz="1600" dirty="0" err="1" smtClean="0"/>
              <a:t>GsclSpeaker</a:t>
            </a:r>
            <a:r>
              <a:rPr lang="zh-CN" altLang="en-US" sz="1600" dirty="0" smtClean="0"/>
              <a:t>主要实现的功能是负责向网络中</a:t>
            </a:r>
            <a:r>
              <a:rPr lang="zh-CN" altLang="en-US" sz="1600" dirty="0" smtClean="0"/>
              <a:t>发送</a:t>
            </a:r>
            <a:r>
              <a:rPr lang="en-US" altLang="zh-CN" sz="1600" dirty="0" smtClean="0"/>
              <a:t>GSCL</a:t>
            </a:r>
            <a:r>
              <a:rPr lang="zh-CN" altLang="en-US" sz="1600" dirty="0" smtClean="0"/>
              <a:t>服务中产生的请求。</a:t>
            </a:r>
            <a:endParaRPr lang="en-US" altLang="zh-CN" sz="1600" dirty="0" smtClean="0"/>
          </a:p>
          <a:p>
            <a:pPr lvl="2"/>
            <a:r>
              <a:rPr lang="en-US" altLang="zh-CN" sz="1600" dirty="0" smtClean="0">
                <a:solidFill>
                  <a:srgbClr val="000000"/>
                </a:solidFill>
              </a:rPr>
              <a:t>NSCL</a:t>
            </a:r>
            <a:r>
              <a:rPr lang="zh-CN" altLang="en-US" sz="1600" dirty="0" smtClean="0">
                <a:solidFill>
                  <a:srgbClr val="000000"/>
                </a:solidFill>
              </a:rPr>
              <a:t>服务部分：运行在云服务器上的服务部分，负责与</a:t>
            </a:r>
            <a:r>
              <a:rPr lang="en-US" altLang="zh-CN" sz="1600" dirty="0" smtClean="0">
                <a:solidFill>
                  <a:srgbClr val="000000"/>
                </a:solidFill>
              </a:rPr>
              <a:t>GSCL</a:t>
            </a:r>
            <a:r>
              <a:rPr lang="zh-CN" altLang="en-US" sz="1600" dirty="0" smtClean="0">
                <a:solidFill>
                  <a:srgbClr val="000000"/>
                </a:solidFill>
              </a:rPr>
              <a:t>交互，并且与本地数据库进行信息交换管理。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en-US" altLang="zh-CN" sz="2400" dirty="0" smtClean="0">
                <a:solidFill>
                  <a:srgbClr val="000000"/>
                </a:solidFill>
              </a:rPr>
              <a:t>OneM2M</a:t>
            </a:r>
            <a:r>
              <a:rPr lang="zh-CN" altLang="en-US" sz="2400" dirty="0" smtClean="0">
                <a:solidFill>
                  <a:srgbClr val="000000"/>
                </a:solidFill>
              </a:rPr>
              <a:t>平台</a:t>
            </a:r>
            <a:r>
              <a:rPr lang="en-US" altLang="zh-CN" sz="2400" dirty="0" smtClean="0">
                <a:solidFill>
                  <a:srgbClr val="000000"/>
                </a:solidFill>
              </a:rPr>
              <a:t>demo</a:t>
            </a:r>
            <a:r>
              <a:rPr lang="zh-CN" altLang="en-US" sz="2400" dirty="0" smtClean="0">
                <a:solidFill>
                  <a:srgbClr val="000000"/>
                </a:solidFill>
              </a:rPr>
              <a:t>实现与测试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>
                <a:solidFill>
                  <a:srgbClr val="000000"/>
                </a:solidFill>
              </a:rPr>
              <a:t>云平台外网访问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>
                <a:solidFill>
                  <a:srgbClr val="000000"/>
                </a:solidFill>
              </a:rPr>
              <a:t>网关通过外网连接云平台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>
                <a:solidFill>
                  <a:srgbClr val="000000"/>
                </a:solidFill>
              </a:rPr>
              <a:t>云平台数据库配置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2"/>
            <a:endParaRPr lang="en-US" altLang="zh-CN" sz="1600" dirty="0" smtClean="0"/>
          </a:p>
          <a:p>
            <a:pPr lvl="1" eaLnBrk="1" hangingPunct="1"/>
            <a:endParaRPr lang="en-US" altLang="zh-CN" sz="2000" dirty="0" smtClean="0"/>
          </a:p>
          <a:p>
            <a:pPr lvl="1" eaLnBrk="1" hangingPunct="1"/>
            <a:endParaRPr lang="en-US" altLang="zh-CN" sz="2000" dirty="0" smtClean="0"/>
          </a:p>
          <a:p>
            <a:pPr lvl="1" eaLnBrk="1" hangingPunct="1"/>
            <a:endParaRPr lang="zh-CN" altLang="zh-CN" sz="2000" dirty="0" smtClean="0"/>
          </a:p>
        </p:txBody>
      </p:sp>
      <p:sp>
        <p:nvSpPr>
          <p:cNvPr id="43011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7E6339E-EC77-4B53-9BD1-6580E9179FA7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40</a:t>
            </a:fld>
            <a:endParaRPr lang="en-US" altLang="zh-CN" sz="1400" smtClean="0"/>
          </a:p>
        </p:txBody>
      </p:sp>
      <p:sp>
        <p:nvSpPr>
          <p:cNvPr id="43012" name="矩形 8"/>
          <p:cNvSpPr>
            <a:spLocks noChangeArrowheads="1"/>
          </p:cNvSpPr>
          <p:nvPr/>
        </p:nvSpPr>
        <p:spPr bwMode="auto">
          <a:xfrm>
            <a:off x="762000" y="134938"/>
            <a:ext cx="6705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五、</a:t>
            </a:r>
            <a:r>
              <a:rPr lang="en-US" altLang="zh-CN" sz="2800" b="1">
                <a:solidFill>
                  <a:srgbClr val="000000"/>
                </a:solidFill>
              </a:rPr>
              <a:t>oneM2M</a:t>
            </a:r>
            <a:r>
              <a:rPr lang="zh-CN" altLang="en-US" sz="2800" b="1">
                <a:solidFill>
                  <a:srgbClr val="000000"/>
                </a:solidFill>
              </a:rPr>
              <a:t>标准</a:t>
            </a:r>
            <a:r>
              <a:rPr lang="en-US" altLang="zh-CN" sz="2800" b="1">
                <a:solidFill>
                  <a:srgbClr val="000000"/>
                </a:solidFill>
              </a:rPr>
              <a:t>-</a:t>
            </a:r>
            <a:r>
              <a:rPr lang="zh-CN" altLang="en-US" sz="2800" b="1">
                <a:solidFill>
                  <a:srgbClr val="000000"/>
                </a:solidFill>
              </a:rPr>
              <a:t>云平台实现</a:t>
            </a:r>
          </a:p>
        </p:txBody>
      </p:sp>
    </p:spTree>
    <p:extLst>
      <p:ext uri="{BB962C8B-B14F-4D97-AF65-F5344CB8AC3E}">
        <p14:creationId xmlns:p14="http://schemas.microsoft.com/office/powerpoint/2010/main" val="2231901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51645" y="957192"/>
            <a:ext cx="7886700" cy="4351338"/>
          </a:xfrm>
        </p:spPr>
        <p:txBody>
          <a:bodyPr>
            <a:normAutofit lnSpcReduction="10000"/>
          </a:bodyPr>
          <a:lstStyle/>
          <a:p>
            <a:pPr eaLnBrk="1" hangingPunct="1"/>
            <a:r>
              <a:rPr lang="zh-CN" altLang="en-US" sz="2400" dirty="0" smtClean="0">
                <a:solidFill>
                  <a:srgbClr val="000000"/>
                </a:solidFill>
              </a:rPr>
              <a:t>语义</a:t>
            </a:r>
            <a:r>
              <a:rPr lang="en-US" altLang="zh-CN" sz="2400" dirty="0" smtClean="0">
                <a:solidFill>
                  <a:srgbClr val="000000"/>
                </a:solidFill>
              </a:rPr>
              <a:t>demo</a:t>
            </a:r>
            <a:r>
              <a:rPr lang="zh-CN" altLang="en-US" sz="2400" dirty="0" smtClean="0">
                <a:solidFill>
                  <a:srgbClr val="000000"/>
                </a:solidFill>
              </a:rPr>
              <a:t>框架及流程设计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>
                <a:solidFill>
                  <a:srgbClr val="000000"/>
                </a:solidFill>
              </a:rPr>
              <a:t>基于</a:t>
            </a:r>
            <a:r>
              <a:rPr lang="en-US" altLang="zh-CN" sz="2000" dirty="0" err="1" smtClean="0">
                <a:solidFill>
                  <a:srgbClr val="000000"/>
                </a:solidFill>
              </a:rPr>
              <a:t>Alljoyn</a:t>
            </a:r>
            <a:r>
              <a:rPr lang="zh-CN" altLang="en-US" sz="2000" dirty="0" smtClean="0">
                <a:solidFill>
                  <a:srgbClr val="000000"/>
                </a:solidFill>
              </a:rPr>
              <a:t>和</a:t>
            </a:r>
            <a:r>
              <a:rPr lang="en-US" altLang="zh-CN" sz="2000" dirty="0" smtClean="0">
                <a:solidFill>
                  <a:srgbClr val="000000"/>
                </a:solidFill>
              </a:rPr>
              <a:t>oneM2M</a:t>
            </a:r>
            <a:r>
              <a:rPr lang="zh-CN" altLang="en-US" sz="2000" dirty="0" smtClean="0">
                <a:solidFill>
                  <a:srgbClr val="000000"/>
                </a:solidFill>
              </a:rPr>
              <a:t>设备与平台互联方式的语义</a:t>
            </a:r>
            <a:r>
              <a:rPr lang="en-US" altLang="zh-CN" sz="2000" dirty="0" smtClean="0">
                <a:solidFill>
                  <a:srgbClr val="000000"/>
                </a:solidFill>
              </a:rPr>
              <a:t>demo</a:t>
            </a:r>
            <a:r>
              <a:rPr lang="zh-CN" altLang="en-US" sz="2000" dirty="0" smtClean="0">
                <a:solidFill>
                  <a:srgbClr val="000000"/>
                </a:solidFill>
              </a:rPr>
              <a:t>的架构设计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>
                <a:solidFill>
                  <a:srgbClr val="000000"/>
                </a:solidFill>
              </a:rPr>
              <a:t>对语义</a:t>
            </a:r>
            <a:r>
              <a:rPr lang="en-US" altLang="zh-CN" sz="2000" dirty="0" smtClean="0">
                <a:solidFill>
                  <a:srgbClr val="000000"/>
                </a:solidFill>
              </a:rPr>
              <a:t>demo</a:t>
            </a:r>
            <a:r>
              <a:rPr lang="zh-CN" altLang="en-US" sz="2000" dirty="0" smtClean="0">
                <a:solidFill>
                  <a:srgbClr val="000000"/>
                </a:solidFill>
              </a:rPr>
              <a:t>的架构中不同网关平台之间，以及网关与云平台之间的接口问题的研究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>
                <a:solidFill>
                  <a:srgbClr val="000000"/>
                </a:solidFill>
              </a:rPr>
              <a:t>根据</a:t>
            </a:r>
            <a:r>
              <a:rPr lang="en-US" altLang="zh-CN" sz="2000" dirty="0" smtClean="0">
                <a:solidFill>
                  <a:srgbClr val="000000"/>
                </a:solidFill>
              </a:rPr>
              <a:t>oneM2M</a:t>
            </a:r>
            <a:r>
              <a:rPr lang="zh-CN" altLang="en-US" sz="2000" dirty="0" smtClean="0">
                <a:solidFill>
                  <a:srgbClr val="000000"/>
                </a:solidFill>
              </a:rPr>
              <a:t>资源架构对流程进行改进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pPr eaLnBrk="1" hangingPunct="1"/>
            <a:r>
              <a:rPr lang="zh-CN" altLang="en-US" sz="2400" dirty="0" smtClean="0">
                <a:solidFill>
                  <a:srgbClr val="000000"/>
                </a:solidFill>
              </a:rPr>
              <a:t>典型场景设计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lvl="1" eaLnBrk="1" hangingPunct="1"/>
            <a:r>
              <a:rPr lang="zh-CN" altLang="en-US" sz="2000" dirty="0" smtClean="0">
                <a:solidFill>
                  <a:srgbClr val="000000"/>
                </a:solidFill>
              </a:rPr>
              <a:t>完成</a:t>
            </a:r>
            <a:r>
              <a:rPr lang="en-US" altLang="zh-CN" sz="2000" dirty="0" smtClean="0">
                <a:solidFill>
                  <a:srgbClr val="000000"/>
                </a:solidFill>
              </a:rPr>
              <a:t>4</a:t>
            </a:r>
            <a:r>
              <a:rPr lang="zh-CN" altLang="en-US" sz="2000" dirty="0" smtClean="0">
                <a:solidFill>
                  <a:srgbClr val="000000"/>
                </a:solidFill>
              </a:rPr>
              <a:t>个场景流程的设计，注册、控制、推理和虚拟设备</a:t>
            </a:r>
            <a:endParaRPr lang="en-US" altLang="zh-CN" sz="2000" dirty="0" smtClean="0">
              <a:solidFill>
                <a:srgbClr val="000000"/>
              </a:solidFill>
            </a:endParaRPr>
          </a:p>
          <a:p>
            <a:r>
              <a:rPr lang="zh-CN" altLang="en-US" sz="2400" dirty="0" smtClean="0">
                <a:solidFill>
                  <a:srgbClr val="000000"/>
                </a:solidFill>
              </a:rPr>
              <a:t>功能组成</a:t>
            </a:r>
            <a:endParaRPr lang="en-US" altLang="zh-CN" sz="2400" dirty="0" smtClean="0">
              <a:solidFill>
                <a:srgbClr val="000000"/>
              </a:solidFill>
            </a:endParaRPr>
          </a:p>
          <a:p>
            <a:pPr lvl="2"/>
            <a:r>
              <a:rPr lang="en-US" altLang="zh-CN" sz="1600" dirty="0" err="1" smtClean="0">
                <a:solidFill>
                  <a:srgbClr val="000000"/>
                </a:solidFill>
              </a:rPr>
              <a:t>Zigbee</a:t>
            </a:r>
            <a:r>
              <a:rPr lang="zh-CN" altLang="en-US" sz="1600" dirty="0" smtClean="0">
                <a:solidFill>
                  <a:srgbClr val="000000"/>
                </a:solidFill>
              </a:rPr>
              <a:t>设备部分：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Zigbee</a:t>
            </a:r>
            <a:r>
              <a:rPr lang="zh-CN" altLang="en-US" sz="1600" dirty="0" smtClean="0">
                <a:solidFill>
                  <a:srgbClr val="000000"/>
                </a:solidFill>
              </a:rPr>
              <a:t>设备</a:t>
            </a:r>
            <a:r>
              <a:rPr lang="zh-CN" altLang="en-US" sz="1600" dirty="0" smtClean="0">
                <a:solidFill>
                  <a:srgbClr val="000000"/>
                </a:solidFill>
              </a:rPr>
              <a:t>注册，管理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2"/>
            <a:r>
              <a:rPr lang="en-US" altLang="zh-CN" sz="1600" dirty="0" smtClean="0">
                <a:solidFill>
                  <a:srgbClr val="000000"/>
                </a:solidFill>
              </a:rPr>
              <a:t>Application</a:t>
            </a:r>
            <a:r>
              <a:rPr lang="zh-CN" altLang="en-US" sz="1600" dirty="0" smtClean="0">
                <a:solidFill>
                  <a:srgbClr val="000000"/>
                </a:solidFill>
              </a:rPr>
              <a:t>部分：运行在</a:t>
            </a:r>
            <a:r>
              <a:rPr lang="en-US" altLang="zh-CN" sz="1600" dirty="0" smtClean="0">
                <a:solidFill>
                  <a:srgbClr val="000000"/>
                </a:solidFill>
              </a:rPr>
              <a:t>SCL</a:t>
            </a:r>
            <a:r>
              <a:rPr lang="zh-CN" altLang="en-US" sz="1600" dirty="0" smtClean="0">
                <a:solidFill>
                  <a:srgbClr val="000000"/>
                </a:solidFill>
              </a:rPr>
              <a:t>服务之中，作为应用可以实现各种具体功能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2"/>
            <a:r>
              <a:rPr lang="en-US" altLang="zh-CN" sz="1600" dirty="0" smtClean="0">
                <a:solidFill>
                  <a:srgbClr val="000000"/>
                </a:solidFill>
              </a:rPr>
              <a:t>Container</a:t>
            </a:r>
            <a:r>
              <a:rPr lang="zh-CN" altLang="en-US" sz="1600" dirty="0" smtClean="0">
                <a:solidFill>
                  <a:srgbClr val="000000"/>
                </a:solidFill>
              </a:rPr>
              <a:t>部分：数据分类存储在</a:t>
            </a:r>
            <a:r>
              <a:rPr lang="en-US" altLang="zh-CN" sz="1600" dirty="0" smtClean="0">
                <a:solidFill>
                  <a:srgbClr val="000000"/>
                </a:solidFill>
              </a:rPr>
              <a:t>Container</a:t>
            </a:r>
            <a:r>
              <a:rPr lang="zh-CN" altLang="en-US" sz="1600" dirty="0" smtClean="0">
                <a:solidFill>
                  <a:srgbClr val="000000"/>
                </a:solidFill>
              </a:rPr>
              <a:t>之中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2"/>
            <a:r>
              <a:rPr lang="en-US" altLang="zh-CN" sz="1600" dirty="0" err="1" smtClean="0">
                <a:solidFill>
                  <a:srgbClr val="000000"/>
                </a:solidFill>
              </a:rPr>
              <a:t>ContentInstance</a:t>
            </a:r>
            <a:r>
              <a:rPr lang="zh-CN" altLang="en-US" sz="1600" dirty="0" smtClean="0">
                <a:solidFill>
                  <a:srgbClr val="000000"/>
                </a:solidFill>
              </a:rPr>
              <a:t>部分：</a:t>
            </a:r>
            <a:r>
              <a:rPr lang="en-US" altLang="zh-CN" sz="1600" dirty="0" smtClean="0">
                <a:solidFill>
                  <a:srgbClr val="000000"/>
                </a:solidFill>
              </a:rPr>
              <a:t> 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ContentInstance</a:t>
            </a:r>
            <a:r>
              <a:rPr lang="zh-CN" altLang="en-US" sz="1600" dirty="0" smtClean="0">
                <a:solidFill>
                  <a:srgbClr val="000000"/>
                </a:solidFill>
              </a:rPr>
              <a:t>储存在</a:t>
            </a:r>
            <a:r>
              <a:rPr lang="en-US" altLang="zh-CN" sz="1600" dirty="0" smtClean="0">
                <a:solidFill>
                  <a:srgbClr val="000000"/>
                </a:solidFill>
              </a:rPr>
              <a:t>Container</a:t>
            </a:r>
            <a:r>
              <a:rPr lang="zh-CN" altLang="en-US" sz="1600" dirty="0" smtClean="0">
                <a:solidFill>
                  <a:srgbClr val="000000"/>
                </a:solidFill>
              </a:rPr>
              <a:t>中的数据信息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2"/>
            <a:r>
              <a:rPr lang="en-US" altLang="zh-CN" sz="1600" dirty="0" smtClean="0">
                <a:solidFill>
                  <a:srgbClr val="000000"/>
                </a:solidFill>
              </a:rPr>
              <a:t>Subscribe</a:t>
            </a:r>
            <a:r>
              <a:rPr lang="zh-CN" altLang="en-US" sz="1600" dirty="0" smtClean="0">
                <a:solidFill>
                  <a:srgbClr val="000000"/>
                </a:solidFill>
              </a:rPr>
              <a:t>部分：订阅自己感兴趣的信息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/>
            <a:endParaRPr lang="en-US" altLang="zh-CN" sz="2000" dirty="0" smtClean="0">
              <a:solidFill>
                <a:srgbClr val="000000"/>
              </a:solidFill>
            </a:endParaRPr>
          </a:p>
        </p:txBody>
      </p:sp>
      <p:sp>
        <p:nvSpPr>
          <p:cNvPr id="41987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42C5151-8E13-4E30-82D8-380379745A5C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41</a:t>
            </a:fld>
            <a:endParaRPr lang="en-US" altLang="zh-CN" sz="1400" smtClean="0"/>
          </a:p>
        </p:txBody>
      </p:sp>
      <p:sp>
        <p:nvSpPr>
          <p:cNvPr id="41988" name="矩形 1"/>
          <p:cNvSpPr>
            <a:spLocks noChangeArrowheads="1"/>
          </p:cNvSpPr>
          <p:nvPr/>
        </p:nvSpPr>
        <p:spPr bwMode="auto">
          <a:xfrm>
            <a:off x="762000" y="134938"/>
            <a:ext cx="67056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五、</a:t>
            </a:r>
            <a:r>
              <a:rPr lang="en-US" altLang="zh-CN" sz="2800" b="1">
                <a:solidFill>
                  <a:srgbClr val="000000"/>
                </a:solidFill>
              </a:rPr>
              <a:t>oneM2M</a:t>
            </a:r>
            <a:r>
              <a:rPr lang="zh-CN" altLang="en-US" sz="2800" b="1">
                <a:solidFill>
                  <a:srgbClr val="000000"/>
                </a:solidFill>
              </a:rPr>
              <a:t>标准</a:t>
            </a:r>
            <a:r>
              <a:rPr lang="en-US" altLang="zh-CN" sz="2800" b="1">
                <a:solidFill>
                  <a:srgbClr val="000000"/>
                </a:solidFill>
              </a:rPr>
              <a:t>-</a:t>
            </a:r>
            <a:r>
              <a:rPr lang="zh-CN" altLang="en-US" sz="2800" b="1">
                <a:solidFill>
                  <a:srgbClr val="000000"/>
                </a:solidFill>
              </a:rPr>
              <a:t>云平台实现</a:t>
            </a:r>
          </a:p>
        </p:txBody>
      </p:sp>
    </p:spTree>
    <p:extLst>
      <p:ext uri="{BB962C8B-B14F-4D97-AF65-F5344CB8AC3E}">
        <p14:creationId xmlns:p14="http://schemas.microsoft.com/office/powerpoint/2010/main" val="299573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742637"/>
            <a:ext cx="7886700" cy="4351338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000000"/>
                </a:solidFill>
              </a:rPr>
              <a:t>C-SPARQL</a:t>
            </a:r>
            <a:r>
              <a:rPr lang="zh-CN" altLang="en-US" sz="1600" dirty="0" smtClean="0"/>
              <a:t>的使用</a:t>
            </a:r>
            <a:r>
              <a:rPr lang="zh-CN" altLang="en-US" sz="1600" dirty="0" smtClean="0"/>
              <a:t>方法</a:t>
            </a:r>
            <a:endParaRPr lang="en-US" altLang="zh-CN" sz="1600" dirty="0" smtClean="0"/>
          </a:p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000000"/>
                </a:solidFill>
              </a:rPr>
              <a:t>C-SPARQL </a:t>
            </a:r>
            <a:r>
              <a:rPr lang="zh-CN" altLang="en-US" sz="1600" dirty="0" smtClean="0">
                <a:solidFill>
                  <a:srgbClr val="000000"/>
                </a:solidFill>
              </a:rPr>
              <a:t>架构的研究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000000"/>
                </a:solidFill>
              </a:rPr>
              <a:t>C-SPARQL </a:t>
            </a:r>
            <a:r>
              <a:rPr lang="zh-CN" altLang="en-US" sz="1600" dirty="0" smtClean="0">
                <a:solidFill>
                  <a:srgbClr val="000000"/>
                </a:solidFill>
              </a:rPr>
              <a:t>与</a:t>
            </a:r>
            <a:r>
              <a:rPr lang="en-US" altLang="zh-CN" sz="1600" dirty="0" err="1" smtClean="0">
                <a:solidFill>
                  <a:srgbClr val="000000"/>
                </a:solidFill>
              </a:rPr>
              <a:t>jena</a:t>
            </a:r>
            <a:r>
              <a:rPr lang="zh-CN" altLang="en-US" sz="1600" dirty="0" smtClean="0">
                <a:solidFill>
                  <a:srgbClr val="000000"/>
                </a:solidFill>
              </a:rPr>
              <a:t>引擎的交互机制研究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000000"/>
                </a:solidFill>
              </a:rPr>
              <a:t>C-SPARQL</a:t>
            </a:r>
            <a:r>
              <a:rPr lang="zh-CN" altLang="en-US" sz="1600" dirty="0" smtClean="0">
                <a:solidFill>
                  <a:srgbClr val="000000"/>
                </a:solidFill>
              </a:rPr>
              <a:t>时间戳的研究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en-US" altLang="zh-CN" sz="1600" dirty="0" smtClean="0">
                <a:solidFill>
                  <a:srgbClr val="000000"/>
                </a:solidFill>
              </a:rPr>
              <a:t>RDF</a:t>
            </a:r>
            <a:r>
              <a:rPr lang="zh-CN" altLang="en-US" sz="1600" dirty="0" smtClean="0">
                <a:solidFill>
                  <a:srgbClr val="000000"/>
                </a:solidFill>
              </a:rPr>
              <a:t>数据流的封装与发送机制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eaLnBrk="1" hangingPunct="1">
              <a:defRPr/>
            </a:pPr>
            <a:r>
              <a:rPr lang="zh-CN" altLang="en-US" sz="1600" dirty="0" smtClean="0">
                <a:solidFill>
                  <a:srgbClr val="000000"/>
                </a:solidFill>
              </a:rPr>
              <a:t>基于时间戳的</a:t>
            </a:r>
            <a:r>
              <a:rPr lang="en-US" altLang="zh-CN" sz="1600" dirty="0" smtClean="0">
                <a:solidFill>
                  <a:srgbClr val="000000"/>
                </a:solidFill>
              </a:rPr>
              <a:t>RDF</a:t>
            </a:r>
            <a:r>
              <a:rPr lang="zh-CN" altLang="en-US" sz="1600" dirty="0" smtClean="0">
                <a:solidFill>
                  <a:srgbClr val="000000"/>
                </a:solidFill>
              </a:rPr>
              <a:t>数据流选择机制研究</a:t>
            </a:r>
            <a:endParaRPr lang="en-US" altLang="zh-CN" sz="1600" dirty="0" smtClean="0">
              <a:solidFill>
                <a:srgbClr val="000000"/>
              </a:solidFill>
            </a:endParaRPr>
          </a:p>
          <a:p>
            <a:pPr lvl="1" eaLnBrk="1" hangingPunct="1">
              <a:defRPr/>
            </a:pPr>
            <a:endParaRPr lang="en-US" altLang="zh-CN" sz="2000" dirty="0" smtClean="0"/>
          </a:p>
          <a:p>
            <a:pPr lvl="1" eaLnBrk="1" hangingPunct="1">
              <a:defRPr/>
            </a:pPr>
            <a:endParaRPr lang="en-US" altLang="zh-CN" sz="2000" dirty="0" smtClean="0"/>
          </a:p>
          <a:p>
            <a:pPr lvl="1" eaLnBrk="1" hangingPunct="1">
              <a:defRPr/>
            </a:pPr>
            <a:endParaRPr lang="en-US" altLang="zh-CN" sz="2000" dirty="0" smtClean="0"/>
          </a:p>
          <a:p>
            <a:pPr lvl="1" eaLnBrk="1" hangingPunct="1">
              <a:defRPr/>
            </a:pPr>
            <a:endParaRPr lang="en-US" altLang="zh-CN" sz="2000" dirty="0" smtClean="0"/>
          </a:p>
          <a:p>
            <a:pPr lvl="1" eaLnBrk="1" hangingPunct="1">
              <a:defRPr/>
            </a:pPr>
            <a:endParaRPr lang="zh-CN" altLang="zh-CN" sz="2000" dirty="0" smtClean="0"/>
          </a:p>
        </p:txBody>
      </p:sp>
      <p:sp>
        <p:nvSpPr>
          <p:cNvPr id="44035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66D3641-3E35-443B-AEC9-D71824F38873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42</a:t>
            </a:fld>
            <a:endParaRPr lang="en-US" altLang="zh-CN" sz="1400" smtClean="0"/>
          </a:p>
        </p:txBody>
      </p:sp>
      <p:pic>
        <p:nvPicPr>
          <p:cNvPr id="44036" name="图片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56" y="2919864"/>
            <a:ext cx="4876800" cy="285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7" name="矩形 1"/>
          <p:cNvSpPr>
            <a:spLocks noChangeArrowheads="1"/>
          </p:cNvSpPr>
          <p:nvPr/>
        </p:nvSpPr>
        <p:spPr bwMode="auto">
          <a:xfrm>
            <a:off x="2584717" y="5314566"/>
            <a:ext cx="2501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000000"/>
                </a:solidFill>
              </a:rPr>
              <a:t>C-SPARQL</a:t>
            </a:r>
            <a:r>
              <a:rPr lang="zh-CN" altLang="en-US" sz="1800" dirty="0">
                <a:solidFill>
                  <a:srgbClr val="000000"/>
                </a:solidFill>
              </a:rPr>
              <a:t>运行模式图</a:t>
            </a:r>
            <a:endParaRPr lang="zh-CN" altLang="en-US" sz="1800" dirty="0"/>
          </a:p>
        </p:txBody>
      </p:sp>
      <p:sp>
        <p:nvSpPr>
          <p:cNvPr id="44038" name="矩形 2"/>
          <p:cNvSpPr>
            <a:spLocks noChangeArrowheads="1"/>
          </p:cNvSpPr>
          <p:nvPr/>
        </p:nvSpPr>
        <p:spPr bwMode="auto">
          <a:xfrm>
            <a:off x="5767938" y="3060190"/>
            <a:ext cx="2971800" cy="1954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1100" dirty="0"/>
              <a:t>时间窗机制：</a:t>
            </a:r>
            <a:r>
              <a:rPr lang="zh-CN" altLang="zh-CN" sz="1100" dirty="0"/>
              <a:t>时间窗的上下限制通过</a:t>
            </a:r>
            <a:r>
              <a:rPr lang="en-US" altLang="zh-CN" sz="1100" dirty="0" err="1"/>
              <a:t>esper</a:t>
            </a:r>
            <a:r>
              <a:rPr lang="zh-CN" altLang="zh-CN" sz="1100" dirty="0"/>
              <a:t>包下的</a:t>
            </a:r>
            <a:r>
              <a:rPr lang="en-US" altLang="zh-CN" sz="1100" dirty="0"/>
              <a:t> package </a:t>
            </a:r>
            <a:r>
              <a:rPr lang="en-US" altLang="zh-CN" sz="1100" dirty="0" err="1"/>
              <a:t>com.espertech.esper.view.window</a:t>
            </a:r>
            <a:r>
              <a:rPr lang="en-US" altLang="zh-CN" sz="1100" dirty="0"/>
              <a:t> </a:t>
            </a:r>
            <a:r>
              <a:rPr lang="zh-CN" altLang="zh-CN" sz="1100" dirty="0"/>
              <a:t>中的</a:t>
            </a:r>
            <a:r>
              <a:rPr lang="en-US" altLang="zh-CN" sz="1100" dirty="0" err="1"/>
              <a:t>TimeWindowView</a:t>
            </a:r>
            <a:r>
              <a:rPr lang="en-US" altLang="zh-CN" sz="1100" dirty="0"/>
              <a:t> </a:t>
            </a:r>
            <a:r>
              <a:rPr lang="zh-CN" altLang="zh-CN" sz="1100" dirty="0"/>
              <a:t>类中的</a:t>
            </a:r>
            <a:r>
              <a:rPr lang="en-US" altLang="zh-CN" sz="1100" dirty="0"/>
              <a:t>expire() </a:t>
            </a:r>
            <a:r>
              <a:rPr lang="zh-CN" altLang="zh-CN" sz="1100" dirty="0"/>
              <a:t>方法来完成，其中涉及到</a:t>
            </a:r>
            <a:r>
              <a:rPr lang="en-US" altLang="zh-CN" sz="1100" dirty="0"/>
              <a:t>package </a:t>
            </a:r>
            <a:r>
              <a:rPr lang="en-US" altLang="zh-CN" sz="1100" dirty="0" err="1"/>
              <a:t>com.espertech.esper.collection</a:t>
            </a:r>
            <a:r>
              <a:rPr lang="en-US" altLang="zh-CN" sz="1100" dirty="0"/>
              <a:t> </a:t>
            </a:r>
            <a:r>
              <a:rPr lang="zh-CN" altLang="zh-CN" sz="1100" dirty="0"/>
              <a:t>中的</a:t>
            </a:r>
            <a:r>
              <a:rPr lang="en-US" altLang="zh-CN" sz="1100" dirty="0" err="1"/>
              <a:t>TimeWindow</a:t>
            </a:r>
            <a:r>
              <a:rPr lang="en-US" altLang="zh-CN" sz="1100" dirty="0"/>
              <a:t> </a:t>
            </a:r>
            <a:r>
              <a:rPr lang="zh-CN" altLang="zh-CN" sz="1100" dirty="0"/>
              <a:t>的窗口中</a:t>
            </a:r>
            <a:r>
              <a:rPr lang="en-US" altLang="zh-CN" sz="1100" dirty="0"/>
              <a:t>event</a:t>
            </a:r>
            <a:r>
              <a:rPr lang="zh-CN" altLang="zh-CN" sz="1100" dirty="0"/>
              <a:t>的增加和删除，大致过程为：数据到来后，添加至</a:t>
            </a:r>
            <a:r>
              <a:rPr lang="en-US" altLang="zh-CN" sz="1100" dirty="0"/>
              <a:t>window</a:t>
            </a:r>
            <a:r>
              <a:rPr lang="zh-CN" altLang="zh-CN" sz="1100" dirty="0"/>
              <a:t>中，然后经过时间窗口的限制，将</a:t>
            </a:r>
            <a:r>
              <a:rPr lang="en-US" altLang="zh-CN" sz="1100" dirty="0"/>
              <a:t>window</a:t>
            </a:r>
            <a:r>
              <a:rPr lang="zh-CN" altLang="zh-CN" sz="1100" dirty="0"/>
              <a:t>中的时间过期的数据移除，保证</a:t>
            </a:r>
            <a:r>
              <a:rPr lang="en-US" altLang="zh-CN" sz="1100" dirty="0"/>
              <a:t>window</a:t>
            </a:r>
            <a:r>
              <a:rPr lang="zh-CN" altLang="zh-CN" sz="1100" dirty="0"/>
              <a:t>下数据为用户所要数据。</a:t>
            </a:r>
            <a:endParaRPr lang="zh-CN" altLang="en-US" sz="1100" dirty="0"/>
          </a:p>
        </p:txBody>
      </p:sp>
      <p:sp>
        <p:nvSpPr>
          <p:cNvPr id="44039" name="矩形 12"/>
          <p:cNvSpPr>
            <a:spLocks noChangeArrowheads="1"/>
          </p:cNvSpPr>
          <p:nvPr/>
        </p:nvSpPr>
        <p:spPr bwMode="auto">
          <a:xfrm>
            <a:off x="762000" y="134938"/>
            <a:ext cx="7162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000000"/>
                </a:solidFill>
              </a:rPr>
              <a:t>五、</a:t>
            </a:r>
            <a:r>
              <a:rPr lang="en-US" altLang="zh-CN" sz="2800" b="1" dirty="0">
                <a:solidFill>
                  <a:srgbClr val="000000"/>
                </a:solidFill>
              </a:rPr>
              <a:t>oneM2M</a:t>
            </a:r>
            <a:r>
              <a:rPr lang="zh-CN" altLang="en-US" sz="2800" b="1" dirty="0">
                <a:solidFill>
                  <a:srgbClr val="000000"/>
                </a:solidFill>
              </a:rPr>
              <a:t>标准</a:t>
            </a:r>
            <a:r>
              <a:rPr lang="en-US" altLang="zh-CN" sz="2800" b="1" dirty="0">
                <a:solidFill>
                  <a:srgbClr val="000000"/>
                </a:solidFill>
              </a:rPr>
              <a:t>-C-SPARQL</a:t>
            </a:r>
            <a:r>
              <a:rPr lang="zh-CN" altLang="en-US" sz="2800" b="1" dirty="0">
                <a:solidFill>
                  <a:srgbClr val="000000"/>
                </a:solidFill>
              </a:rPr>
              <a:t>技术的研究</a:t>
            </a:r>
          </a:p>
        </p:txBody>
      </p:sp>
    </p:spTree>
    <p:extLst>
      <p:ext uri="{BB962C8B-B14F-4D97-AF65-F5344CB8AC3E}">
        <p14:creationId xmlns:p14="http://schemas.microsoft.com/office/powerpoint/2010/main" val="2247642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804F631-79EC-4875-A654-308CE0FE92A9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43</a:t>
            </a:fld>
            <a:endParaRPr lang="en-US" altLang="zh-CN" sz="1400" smtClean="0"/>
          </a:p>
        </p:txBody>
      </p:sp>
      <p:sp>
        <p:nvSpPr>
          <p:cNvPr id="45059" name="矩形 12"/>
          <p:cNvSpPr>
            <a:spLocks noChangeArrowheads="1"/>
          </p:cNvSpPr>
          <p:nvPr/>
        </p:nvSpPr>
        <p:spPr bwMode="auto">
          <a:xfrm>
            <a:off x="762000" y="134938"/>
            <a:ext cx="7696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五、</a:t>
            </a:r>
            <a:r>
              <a:rPr lang="en-US" altLang="zh-CN" sz="2800" b="1">
                <a:solidFill>
                  <a:srgbClr val="000000"/>
                </a:solidFill>
              </a:rPr>
              <a:t>oneM2M</a:t>
            </a:r>
            <a:r>
              <a:rPr lang="zh-CN" altLang="en-US" sz="2800" b="1">
                <a:solidFill>
                  <a:srgbClr val="000000"/>
                </a:solidFill>
              </a:rPr>
              <a:t>云平台与</a:t>
            </a:r>
            <a:r>
              <a:rPr lang="en-US" altLang="zh-CN" sz="2800" b="1">
                <a:solidFill>
                  <a:srgbClr val="000000"/>
                </a:solidFill>
              </a:rPr>
              <a:t>AllJoyn</a:t>
            </a:r>
            <a:r>
              <a:rPr lang="zh-CN" altLang="en-US" sz="2800" b="1">
                <a:solidFill>
                  <a:srgbClr val="000000"/>
                </a:solidFill>
              </a:rPr>
              <a:t>互通设计与实现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45060" name="Rectangle 2"/>
          <p:cNvSpPr>
            <a:spLocks noChangeArrowheads="1"/>
          </p:cNvSpPr>
          <p:nvPr/>
        </p:nvSpPr>
        <p:spPr bwMode="auto">
          <a:xfrm>
            <a:off x="990600" y="1114425"/>
            <a:ext cx="8589963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graphicFrame>
        <p:nvGraphicFramePr>
          <p:cNvPr id="45061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5683235"/>
              </p:ext>
            </p:extLst>
          </p:nvPr>
        </p:nvGraphicFramePr>
        <p:xfrm>
          <a:off x="563562" y="924276"/>
          <a:ext cx="7894638" cy="4591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" r:id="rId4" imgW="7990790" imgH="4642588" progId="Visio.Drawing.11">
                  <p:embed/>
                </p:oleObj>
              </mc:Choice>
              <mc:Fallback>
                <p:oleObj r:id="rId4" imgW="7990790" imgH="464258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562" y="924276"/>
                        <a:ext cx="7894638" cy="4591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53492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6516DC8-D3DC-46F7-8964-84097F78E5E4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44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sp>
        <p:nvSpPr>
          <p:cNvPr id="46083" name="矩形 12"/>
          <p:cNvSpPr>
            <a:spLocks noChangeArrowheads="1"/>
          </p:cNvSpPr>
          <p:nvPr/>
        </p:nvSpPr>
        <p:spPr bwMode="auto">
          <a:xfrm>
            <a:off x="762000" y="134938"/>
            <a:ext cx="7696200" cy="95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zh-CN" altLang="en-US" sz="2800" b="1">
                <a:solidFill>
                  <a:srgbClr val="000000"/>
                </a:solidFill>
              </a:rPr>
              <a:t>五、</a:t>
            </a:r>
            <a:r>
              <a:rPr lang="en-US" altLang="zh-CN" sz="2800" b="1">
                <a:solidFill>
                  <a:srgbClr val="000000"/>
                </a:solidFill>
              </a:rPr>
              <a:t>oneM2M</a:t>
            </a:r>
            <a:r>
              <a:rPr lang="zh-CN" altLang="en-US" sz="2800" b="1">
                <a:solidFill>
                  <a:srgbClr val="000000"/>
                </a:solidFill>
              </a:rPr>
              <a:t>云平台与</a:t>
            </a:r>
            <a:r>
              <a:rPr lang="en-US" altLang="zh-CN" sz="2800" b="1">
                <a:solidFill>
                  <a:srgbClr val="000000"/>
                </a:solidFill>
              </a:rPr>
              <a:t>AllJoyn</a:t>
            </a:r>
            <a:r>
              <a:rPr lang="zh-CN" altLang="en-US" sz="2800" b="1">
                <a:solidFill>
                  <a:srgbClr val="000000"/>
                </a:solidFill>
              </a:rPr>
              <a:t>互通设计与实现</a:t>
            </a:r>
          </a:p>
          <a:p>
            <a:pPr>
              <a:spcBef>
                <a:spcPct val="0"/>
              </a:spcBef>
              <a:buFontTx/>
              <a:buNone/>
            </a:pPr>
            <a:endParaRPr lang="zh-CN" altLang="en-US" sz="2800" b="1">
              <a:solidFill>
                <a:srgbClr val="000000"/>
              </a:solidFill>
            </a:endParaRPr>
          </a:p>
        </p:txBody>
      </p:sp>
      <p:sp>
        <p:nvSpPr>
          <p:cNvPr id="46084" name="Rectangle 2"/>
          <p:cNvSpPr>
            <a:spLocks noChangeArrowheads="1"/>
          </p:cNvSpPr>
          <p:nvPr/>
        </p:nvSpPr>
        <p:spPr bwMode="auto">
          <a:xfrm>
            <a:off x="990600" y="1114425"/>
            <a:ext cx="8589963" cy="46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000000"/>
              </a:solidFill>
            </a:endParaRPr>
          </a:p>
        </p:txBody>
      </p:sp>
      <p:graphicFrame>
        <p:nvGraphicFramePr>
          <p:cNvPr id="46085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2727952"/>
              </p:ext>
            </p:extLst>
          </p:nvPr>
        </p:nvGraphicFramePr>
        <p:xfrm>
          <a:off x="516731" y="881330"/>
          <a:ext cx="8186738" cy="4700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1" name="Visio" r:id="rId4" imgW="9627775" imgH="5234797" progId="Visio.Drawing.11">
                  <p:embed/>
                </p:oleObj>
              </mc:Choice>
              <mc:Fallback>
                <p:oleObj name="Visio" r:id="rId4" imgW="9627775" imgH="5234797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731" y="881330"/>
                        <a:ext cx="8186738" cy="4700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277337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162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六、技术成果</a:t>
            </a:r>
            <a:r>
              <a:rPr lang="en-US" altLang="zh-CN" sz="2800" smtClean="0"/>
              <a:t>-</a:t>
            </a:r>
            <a:r>
              <a:rPr lang="zh-CN" altLang="en-US" sz="2800" smtClean="0"/>
              <a:t>论文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685800"/>
            <a:ext cx="8001000" cy="5181600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论文</a:t>
            </a:r>
            <a:endParaRPr lang="en-US" altLang="zh-CN" sz="2400" smtClean="0"/>
          </a:p>
          <a:p>
            <a:pPr lvl="1" eaLnBrk="1" hangingPunct="1"/>
            <a:r>
              <a:rPr lang="en-US" altLang="zh-CN" sz="2000" smtClean="0"/>
              <a:t>The Analysis and Implementation of AllJoyn Based Thin Client Communication System with Heartbeat Function</a:t>
            </a:r>
          </a:p>
          <a:p>
            <a:pPr lvl="1" eaLnBrk="1" hangingPunct="1"/>
            <a:r>
              <a:rPr lang="en-US" altLang="zh-CN" sz="2000" smtClean="0"/>
              <a:t>An Android-based Approach for Automatic Unit Test</a:t>
            </a:r>
          </a:p>
          <a:p>
            <a:pPr lvl="1" eaLnBrk="1" hangingPunct="1"/>
            <a:r>
              <a:rPr lang="en-US" altLang="zh-CN" sz="2000" smtClean="0"/>
              <a:t>A Centralized Home Gateway Architecture Based on the Analysis of User Log</a:t>
            </a:r>
          </a:p>
          <a:p>
            <a:pPr lvl="1" eaLnBrk="1" hangingPunct="1"/>
            <a:r>
              <a:rPr lang="en-US" altLang="zh-CN" sz="2000" smtClean="0"/>
              <a:t>Enhanced AllJoyn Network with Centralized Management</a:t>
            </a:r>
          </a:p>
          <a:p>
            <a:pPr lvl="1" eaLnBrk="1" hangingPunct="1"/>
            <a:r>
              <a:rPr lang="en-US" altLang="zh-CN" sz="2000" smtClean="0"/>
              <a:t>Design and Implementation of  IOT Centralized Management  Model with Linkage Policy</a:t>
            </a:r>
          </a:p>
          <a:p>
            <a:pPr lvl="1" eaLnBrk="1" hangingPunct="1"/>
            <a:r>
              <a:rPr lang="en-US" altLang="zh-CN" sz="2000" smtClean="0"/>
              <a:t>A multi-control center household appliances coordinated control method based on Events and Actions</a:t>
            </a:r>
          </a:p>
          <a:p>
            <a:pPr lvl="1" eaLnBrk="1" hangingPunct="1"/>
            <a:r>
              <a:rPr lang="en-US" altLang="zh-CN" sz="2000" smtClean="0"/>
              <a:t>File Transfer of Android terminal based on AllJoyn platform </a:t>
            </a:r>
          </a:p>
          <a:p>
            <a:pPr lvl="1" eaLnBrk="1" hangingPunct="1"/>
            <a:r>
              <a:rPr lang="en-US" altLang="zh-CN" sz="2000" smtClean="0"/>
              <a:t>The Notification of Android terminal based on ALLJoyn platform </a:t>
            </a:r>
          </a:p>
          <a:p>
            <a:pPr lvl="1" eaLnBrk="1" hangingPunct="1"/>
            <a:r>
              <a:rPr lang="en-US" altLang="zh-CN" sz="2000" smtClean="0"/>
              <a:t>Design and Implementation on Environmental monitoring based on the Arduino platform </a:t>
            </a:r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zh-CN" altLang="en-US" sz="2000" smtClean="0"/>
          </a:p>
        </p:txBody>
      </p:sp>
      <p:sp>
        <p:nvSpPr>
          <p:cNvPr id="4710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2B95EFE-11E2-495E-B7D4-938B11C1BA82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45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86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162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六、技术成果</a:t>
            </a:r>
            <a:r>
              <a:rPr lang="en-US" altLang="zh-CN" sz="2800" smtClean="0"/>
              <a:t>-</a:t>
            </a:r>
            <a:r>
              <a:rPr lang="zh-CN" altLang="en-US" sz="2800" smtClean="0"/>
              <a:t>论文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90600" y="685800"/>
            <a:ext cx="8001000" cy="5181600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论文</a:t>
            </a:r>
            <a:endParaRPr lang="en-US" altLang="zh-CN" sz="2400" smtClean="0"/>
          </a:p>
          <a:p>
            <a:pPr lvl="1" eaLnBrk="1" hangingPunct="1"/>
            <a:r>
              <a:rPr lang="en-US" altLang="zh-CN" sz="2000" smtClean="0"/>
              <a:t>Research on Cloud data Accessing based on M2M platform </a:t>
            </a:r>
          </a:p>
          <a:p>
            <a:pPr lvl="1" eaLnBrk="1" hangingPunct="1"/>
            <a:r>
              <a:rPr lang="en-US" altLang="zh-CN" sz="2000" smtClean="0"/>
              <a:t>Research on Alljoyn technique in iOS system </a:t>
            </a:r>
          </a:p>
          <a:p>
            <a:pPr lvl="1" eaLnBrk="1" hangingPunct="1"/>
            <a:r>
              <a:rPr lang="en-US" altLang="zh-CN" sz="2000" smtClean="0"/>
              <a:t>The development of wearable devices based on Arduino platform </a:t>
            </a:r>
          </a:p>
          <a:p>
            <a:pPr lvl="1" eaLnBrk="1" hangingPunct="1"/>
            <a:r>
              <a:rPr lang="en-US" altLang="zh-CN" sz="2000" smtClean="0"/>
              <a:t>Enhanced AllJoyn Network with Centralized Management</a:t>
            </a:r>
          </a:p>
          <a:p>
            <a:pPr lvl="1" eaLnBrk="1" hangingPunct="1"/>
            <a:r>
              <a:rPr lang="en-US" altLang="zh-CN" sz="2000" smtClean="0"/>
              <a:t>Instant Messaging System Based on AllJoyn Framework</a:t>
            </a:r>
          </a:p>
          <a:p>
            <a:pPr lvl="1" eaLnBrk="1" hangingPunct="1"/>
            <a:r>
              <a:rPr lang="zh-CN" altLang="en-US" sz="2000" smtClean="0"/>
              <a:t>基于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框架的邻近</a:t>
            </a:r>
            <a:r>
              <a:rPr lang="en-US" altLang="zh-CN" sz="2000" smtClean="0"/>
              <a:t>Windows</a:t>
            </a:r>
            <a:r>
              <a:rPr lang="zh-CN" altLang="en-US" sz="2000" smtClean="0"/>
              <a:t>和</a:t>
            </a:r>
            <a:r>
              <a:rPr lang="en-US" altLang="zh-CN" sz="2000" smtClean="0"/>
              <a:t>Linux</a:t>
            </a:r>
            <a:r>
              <a:rPr lang="zh-CN" altLang="en-US" sz="2000" smtClean="0"/>
              <a:t>终端的</a:t>
            </a:r>
            <a:r>
              <a:rPr lang="en-US" altLang="zh-CN" sz="2000" smtClean="0"/>
              <a:t>P2P</a:t>
            </a:r>
            <a:r>
              <a:rPr lang="zh-CN" altLang="en-US" sz="2000" smtClean="0"/>
              <a:t>通信</a:t>
            </a:r>
            <a:endParaRPr lang="en-US" altLang="zh-CN" sz="2000" smtClean="0"/>
          </a:p>
          <a:p>
            <a:pPr lvl="1" eaLnBrk="1" hangingPunct="1"/>
            <a:r>
              <a:rPr lang="zh-CN" altLang="en-US" sz="2000" smtClean="0"/>
              <a:t>基于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平台的</a:t>
            </a:r>
            <a:r>
              <a:rPr lang="en-US" altLang="zh-CN" sz="2000" smtClean="0"/>
              <a:t>Android</a:t>
            </a:r>
            <a:r>
              <a:rPr lang="zh-CN" altLang="en-US" sz="2000" smtClean="0"/>
              <a:t>终端的互联通信</a:t>
            </a:r>
            <a:endParaRPr lang="en-US" altLang="zh-CN" sz="2000" smtClean="0"/>
          </a:p>
          <a:p>
            <a:pPr lvl="1" eaLnBrk="1" hangingPunct="1"/>
            <a:r>
              <a:rPr lang="zh-CN" altLang="en-US" sz="2000" smtClean="0"/>
              <a:t>基于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平台的瘦客户端的互联通信</a:t>
            </a:r>
            <a:endParaRPr lang="en-US" altLang="zh-CN" sz="2000" smtClean="0"/>
          </a:p>
          <a:p>
            <a:pPr lvl="1" eaLnBrk="1" hangingPunct="1"/>
            <a:r>
              <a:rPr lang="zh-CN" altLang="en-US" sz="2000" smtClean="0"/>
              <a:t>基于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平台的</a:t>
            </a:r>
            <a:r>
              <a:rPr lang="en-US" altLang="zh-CN" sz="2000" smtClean="0"/>
              <a:t>Linux</a:t>
            </a:r>
            <a:r>
              <a:rPr lang="zh-CN" altLang="en-US" sz="2000" smtClean="0"/>
              <a:t>终端的互联通信</a:t>
            </a:r>
            <a:endParaRPr lang="en-US" altLang="zh-CN" sz="2000" smtClean="0"/>
          </a:p>
          <a:p>
            <a:pPr lvl="1" eaLnBrk="1" hangingPunct="1"/>
            <a:r>
              <a:rPr lang="zh-CN" altLang="en-US" sz="2000" smtClean="0"/>
              <a:t>基于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的异构物联网融合的研究</a:t>
            </a:r>
            <a:endParaRPr lang="en-US" altLang="zh-CN" sz="2000" smtClean="0"/>
          </a:p>
          <a:p>
            <a:pPr lvl="1" eaLnBrk="1" hangingPunct="1"/>
            <a:r>
              <a:rPr lang="zh-CN" altLang="en-US" sz="2000" smtClean="0"/>
              <a:t>基于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的智能家居网关开发与实现</a:t>
            </a:r>
            <a:endParaRPr lang="en-US" altLang="zh-CN" sz="2000" smtClean="0"/>
          </a:p>
          <a:p>
            <a:pPr lvl="1" eaLnBrk="1" hangingPunct="1"/>
            <a:r>
              <a:rPr lang="zh-CN" altLang="en-US" sz="2000" smtClean="0"/>
              <a:t>基于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的物联网控制系统的设计和实现</a:t>
            </a:r>
            <a:endParaRPr lang="en-US" altLang="zh-CN" sz="2000" smtClean="0"/>
          </a:p>
          <a:p>
            <a:pPr lvl="1" eaLnBrk="1" hangingPunct="1"/>
            <a:r>
              <a:rPr lang="zh-CN" altLang="en-US" sz="2000" smtClean="0"/>
              <a:t>基于</a:t>
            </a:r>
            <a:r>
              <a:rPr lang="en-US" altLang="zh-CN" sz="2000" smtClean="0"/>
              <a:t>AllJoyn</a:t>
            </a:r>
            <a:r>
              <a:rPr lang="zh-CN" altLang="en-US" sz="2000" smtClean="0"/>
              <a:t>的智能家居系统标准客户端研究</a:t>
            </a:r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zh-CN" altLang="en-US" sz="2000" smtClean="0"/>
          </a:p>
        </p:txBody>
      </p:sp>
      <p:sp>
        <p:nvSpPr>
          <p:cNvPr id="48132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2E3B60BC-FB47-4944-96F7-441408517844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46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0828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162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六、技术成果</a:t>
            </a:r>
            <a:r>
              <a:rPr lang="en-US" altLang="zh-CN" sz="2800" smtClean="0"/>
              <a:t>-</a:t>
            </a:r>
            <a:r>
              <a:rPr lang="zh-CN" altLang="en-US" sz="2800" smtClean="0"/>
              <a:t>专利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617621"/>
            <a:ext cx="8001000" cy="518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2400" dirty="0" smtClean="0"/>
              <a:t>专利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en-US" sz="2000" dirty="0" smtClean="0"/>
              <a:t>一种基于</a:t>
            </a:r>
            <a:r>
              <a:rPr lang="en-US" altLang="zh-CN" sz="2000" dirty="0" err="1" smtClean="0"/>
              <a:t>Alljoyn</a:t>
            </a:r>
            <a:r>
              <a:rPr lang="zh-CN" altLang="en-US" sz="2000" dirty="0" smtClean="0"/>
              <a:t>的</a:t>
            </a:r>
            <a:r>
              <a:rPr lang="en-US" altLang="zh-CN" sz="2000" dirty="0" smtClean="0"/>
              <a:t>Event-Action</a:t>
            </a:r>
            <a:r>
              <a:rPr lang="zh-CN" altLang="en-US" sz="2000" dirty="0" smtClean="0"/>
              <a:t>模型冲突的解决方法</a:t>
            </a:r>
            <a:r>
              <a:rPr lang="zh-CN" altLang="en-US" sz="2400" dirty="0" smtClean="0"/>
              <a:t> 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en-US" sz="2400" dirty="0" smtClean="0"/>
              <a:t>一种基于</a:t>
            </a:r>
            <a:r>
              <a:rPr lang="en-US" altLang="zh-CN" sz="2400" dirty="0" smtClean="0"/>
              <a:t>About</a:t>
            </a:r>
            <a:r>
              <a:rPr lang="zh-CN" altLang="en-US" sz="2400" dirty="0" smtClean="0"/>
              <a:t>机制解决家庭网络中智能设备操作冲突的方法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en-US" sz="2400" dirty="0" smtClean="0"/>
              <a:t>一种基于修改消息格式的避免</a:t>
            </a:r>
            <a:r>
              <a:rPr lang="en-US" altLang="zh-CN" sz="2400" dirty="0" smtClean="0"/>
              <a:t>AllJoyn</a:t>
            </a:r>
            <a:r>
              <a:rPr lang="zh-CN" altLang="en-US" sz="2400" dirty="0" smtClean="0"/>
              <a:t>网络业务冲突的方法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一种基于设备信息广播的避免</a:t>
            </a:r>
            <a:r>
              <a:rPr lang="en-US" altLang="zh-CN" sz="2400" dirty="0" smtClean="0"/>
              <a:t>AllJoyn</a:t>
            </a:r>
            <a:r>
              <a:rPr lang="zh-CN" altLang="en-US" sz="2400" dirty="0" smtClean="0"/>
              <a:t>网络业务冲突的方法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一种具有</a:t>
            </a:r>
            <a:r>
              <a:rPr lang="en-US" altLang="zh-CN" sz="2400" dirty="0" smtClean="0"/>
              <a:t>CRUD</a:t>
            </a:r>
            <a:r>
              <a:rPr lang="zh-CN" altLang="en-US" sz="2400" dirty="0" smtClean="0"/>
              <a:t>功能的异步</a:t>
            </a:r>
            <a:r>
              <a:rPr lang="en-US" altLang="zh-CN" sz="2400" dirty="0" smtClean="0"/>
              <a:t>Event-Action</a:t>
            </a:r>
            <a:r>
              <a:rPr lang="zh-CN" altLang="en-US" sz="2400" dirty="0" smtClean="0"/>
              <a:t>触发方法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en-US" sz="2400" dirty="0" smtClean="0"/>
              <a:t>一种事件触发方法及装置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en-US" sz="2400" dirty="0" smtClean="0"/>
              <a:t>一种基于</a:t>
            </a:r>
            <a:r>
              <a:rPr lang="en-US" altLang="zh-CN" sz="2400" dirty="0" smtClean="0"/>
              <a:t>AllJoyn</a:t>
            </a:r>
            <a:r>
              <a:rPr lang="zh-CN" altLang="en-US" sz="2400" dirty="0" smtClean="0"/>
              <a:t>的店内交流平台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en-US" sz="2400" dirty="0" smtClean="0"/>
              <a:t>基于</a:t>
            </a:r>
            <a:r>
              <a:rPr lang="en-US" altLang="zh-CN" sz="2400" dirty="0" smtClean="0"/>
              <a:t>AllJoyn</a:t>
            </a:r>
            <a:r>
              <a:rPr lang="zh-CN" altLang="en-US" sz="2400" dirty="0" smtClean="0"/>
              <a:t>的时间</a:t>
            </a:r>
            <a:r>
              <a:rPr lang="en-US" altLang="zh-CN" sz="2400" dirty="0" smtClean="0"/>
              <a:t>-</a:t>
            </a:r>
            <a:r>
              <a:rPr lang="zh-CN" altLang="en-US" sz="2400" dirty="0" smtClean="0"/>
              <a:t>动作触发装置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en-US" sz="2400" dirty="0"/>
              <a:t>一种基于语义互联模型的智能家居优先服务推荐</a:t>
            </a:r>
            <a:r>
              <a:rPr lang="zh-CN" altLang="en-US" sz="2400" dirty="0" smtClean="0"/>
              <a:t>方法</a:t>
            </a:r>
            <a:endParaRPr lang="zh-CN" altLang="en-US" sz="1800" dirty="0" smtClean="0"/>
          </a:p>
        </p:txBody>
      </p:sp>
      <p:sp>
        <p:nvSpPr>
          <p:cNvPr id="49156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E7E61A8-F72C-4D90-AEB3-1D7EC3429BC5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47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3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162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六、技术成果</a:t>
            </a:r>
            <a:r>
              <a:rPr lang="en-US" altLang="zh-CN" sz="2800" smtClean="0"/>
              <a:t>-</a:t>
            </a:r>
            <a:r>
              <a:rPr lang="zh-CN" altLang="en-US" sz="2800" smtClean="0"/>
              <a:t>专利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66274" y="674053"/>
            <a:ext cx="8001000" cy="5181600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zh-CN" altLang="en-US" sz="2400" dirty="0" smtClean="0"/>
              <a:t>专利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en-US" sz="2400" dirty="0" smtClean="0"/>
              <a:t>一种基于服务时间戳的智能设备语义标注及控制方法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en-US" sz="2400" dirty="0" smtClean="0"/>
              <a:t>一种基于语义标注的智能家电操作与推荐方法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一种用于信息整合的方法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一种生成人机交互界面的方法及装置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一种基于多本体交互模型的家电智能动态控制方法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一种控制指令的传输方法、网关设备及用户终端</a:t>
            </a:r>
          </a:p>
          <a:p>
            <a:pPr lvl="1" eaLnBrk="1" hangingPunct="1">
              <a:defRPr/>
            </a:pPr>
            <a:r>
              <a:rPr lang="zh-CN" altLang="en-US" sz="2400" dirty="0" smtClean="0"/>
              <a:t>一种面向语音用户的动态家电服务区分方法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zh-CN" sz="2400" dirty="0"/>
              <a:t>一种基于</a:t>
            </a:r>
            <a:r>
              <a:rPr lang="en-US" altLang="zh-CN" sz="2400" dirty="0" err="1"/>
              <a:t>Events&amp;Actions</a:t>
            </a:r>
            <a:r>
              <a:rPr lang="zh-CN" altLang="zh-CN" sz="2400" dirty="0"/>
              <a:t>的</a:t>
            </a:r>
            <a:r>
              <a:rPr lang="en-US" altLang="zh-CN" sz="2400" dirty="0"/>
              <a:t>Rules</a:t>
            </a:r>
            <a:r>
              <a:rPr lang="zh-CN" altLang="zh-CN" sz="2400" dirty="0"/>
              <a:t>匹配</a:t>
            </a:r>
            <a:r>
              <a:rPr lang="zh-CN" altLang="zh-CN" sz="2400" dirty="0" smtClean="0"/>
              <a:t>方法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zh-CN" sz="2400" dirty="0"/>
              <a:t>一种基于</a:t>
            </a:r>
            <a:r>
              <a:rPr lang="en-US" altLang="zh-CN" sz="2400" dirty="0"/>
              <a:t>AllJoyn</a:t>
            </a:r>
            <a:r>
              <a:rPr lang="zh-CN" altLang="zh-CN" sz="2400" dirty="0"/>
              <a:t>的多重认证</a:t>
            </a:r>
            <a:r>
              <a:rPr lang="zh-CN" altLang="zh-CN" sz="2400" dirty="0" smtClean="0"/>
              <a:t>方式</a:t>
            </a:r>
            <a:endParaRPr lang="en-US" altLang="zh-CN" sz="2400" dirty="0" smtClean="0"/>
          </a:p>
          <a:p>
            <a:pPr lvl="1" eaLnBrk="1" hangingPunct="1">
              <a:defRPr/>
            </a:pPr>
            <a:r>
              <a:rPr lang="zh-CN" altLang="zh-CN" sz="2400" dirty="0"/>
              <a:t>一种消除调用二义性的改进</a:t>
            </a:r>
            <a:r>
              <a:rPr lang="en-US" altLang="zh-CN" sz="2400" dirty="0" smtClean="0"/>
              <a:t>DDAPI</a:t>
            </a:r>
          </a:p>
          <a:p>
            <a:pPr lvl="1" eaLnBrk="1" hangingPunct="1">
              <a:defRPr/>
            </a:pPr>
            <a:r>
              <a:rPr lang="zh-CN" altLang="en-US" sz="2400" dirty="0"/>
              <a:t>一种基于语义标注的智能家电操作与推荐</a:t>
            </a:r>
            <a:r>
              <a:rPr lang="zh-CN" altLang="en-US" sz="2400" dirty="0" smtClean="0"/>
              <a:t>方法</a:t>
            </a:r>
            <a:endParaRPr lang="en-US" altLang="zh-CN" sz="2400" dirty="0" smtClean="0"/>
          </a:p>
          <a:p>
            <a:pPr lvl="1" eaLnBrk="1" hangingPunct="1">
              <a:buFontTx/>
              <a:buNone/>
              <a:defRPr/>
            </a:pPr>
            <a:r>
              <a:rPr lang="zh-CN" altLang="en-US" sz="2400" dirty="0" smtClean="0"/>
              <a:t>    </a:t>
            </a:r>
            <a:endParaRPr lang="zh-CN" altLang="en-US" sz="1800" dirty="0" smtClean="0"/>
          </a:p>
        </p:txBody>
      </p:sp>
      <p:sp>
        <p:nvSpPr>
          <p:cNvPr id="5018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A5F7FA7-CA1F-404E-A538-92EBAA4190FE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48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947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162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六、技术成果</a:t>
            </a:r>
            <a:r>
              <a:rPr lang="en-US" altLang="zh-CN" sz="2800" smtClean="0"/>
              <a:t>-</a:t>
            </a:r>
            <a:r>
              <a:rPr lang="zh-CN" altLang="en-US" sz="2800" smtClean="0"/>
              <a:t>软硬件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47700" y="721896"/>
            <a:ext cx="8343900" cy="4726004"/>
          </a:xfrm>
        </p:spPr>
        <p:txBody>
          <a:bodyPr>
            <a:normAutofit fontScale="47500" lnSpcReduction="20000"/>
          </a:bodyPr>
          <a:lstStyle/>
          <a:p>
            <a:pPr eaLnBrk="1" hangingPunct="1">
              <a:lnSpc>
                <a:spcPct val="145000"/>
              </a:lnSpc>
              <a:defRPr/>
            </a:pPr>
            <a:r>
              <a:rPr lang="zh-CN" altLang="en-US" sz="4200" dirty="0" smtClean="0"/>
              <a:t>基于</a:t>
            </a:r>
            <a:r>
              <a:rPr lang="en-US" altLang="zh-CN" sz="4200" dirty="0" smtClean="0"/>
              <a:t>AllJoyn</a:t>
            </a:r>
            <a:r>
              <a:rPr lang="zh-CN" altLang="en-US" sz="4200" dirty="0" smtClean="0"/>
              <a:t>的手机</a:t>
            </a:r>
            <a:r>
              <a:rPr lang="en-US" altLang="zh-CN" sz="4200" dirty="0" smtClean="0"/>
              <a:t>APP</a:t>
            </a:r>
            <a:r>
              <a:rPr lang="zh-CN" altLang="en-US" sz="4200" dirty="0" smtClean="0"/>
              <a:t>开发及应用</a:t>
            </a:r>
            <a:endParaRPr lang="en-US" altLang="zh-CN" sz="4200" dirty="0"/>
          </a:p>
          <a:p>
            <a:pPr lvl="1" eaLnBrk="1" hangingPunct="1">
              <a:lnSpc>
                <a:spcPct val="145000"/>
              </a:lnSpc>
              <a:defRPr/>
            </a:pPr>
            <a:r>
              <a:rPr lang="zh-CN" altLang="en-US" sz="4200" dirty="0" smtClean="0"/>
              <a:t>基于</a:t>
            </a:r>
            <a:r>
              <a:rPr lang="en-US" altLang="zh-CN" sz="4200" dirty="0" smtClean="0"/>
              <a:t>AllJoyn</a:t>
            </a:r>
            <a:r>
              <a:rPr lang="zh-CN" altLang="en-US" sz="4200" dirty="0" smtClean="0"/>
              <a:t>的跨平台文件传输</a:t>
            </a:r>
            <a:r>
              <a:rPr lang="en-US" altLang="zh-CN" sz="4200" dirty="0" smtClean="0"/>
              <a:t>APP</a:t>
            </a:r>
            <a:r>
              <a:rPr lang="zh-CN" altLang="en-US" sz="4200" dirty="0" smtClean="0"/>
              <a:t>（</a:t>
            </a:r>
            <a:r>
              <a:rPr lang="en-US" altLang="zh-CN" sz="4200" dirty="0" smtClean="0"/>
              <a:t>Windows/Linux/Android/iOS</a:t>
            </a:r>
            <a:r>
              <a:rPr lang="zh-CN" altLang="en-US" sz="4200" dirty="0" smtClean="0"/>
              <a:t>）</a:t>
            </a:r>
          </a:p>
          <a:p>
            <a:pPr lvl="1" eaLnBrk="1" hangingPunct="1">
              <a:lnSpc>
                <a:spcPct val="145000"/>
              </a:lnSpc>
              <a:defRPr/>
            </a:pPr>
            <a:r>
              <a:rPr lang="zh-CN" altLang="en-US" sz="4200" dirty="0" smtClean="0"/>
              <a:t>基于</a:t>
            </a:r>
            <a:r>
              <a:rPr lang="en-US" altLang="zh-CN" sz="4200" dirty="0" smtClean="0"/>
              <a:t>AllJoyn</a:t>
            </a:r>
            <a:r>
              <a:rPr lang="zh-CN" altLang="en-US" sz="4200" dirty="0" smtClean="0"/>
              <a:t>的跨平台白板</a:t>
            </a:r>
            <a:r>
              <a:rPr lang="en-US" altLang="zh-CN" sz="4200" dirty="0" smtClean="0"/>
              <a:t>APP</a:t>
            </a:r>
            <a:r>
              <a:rPr lang="zh-CN" altLang="en-US" sz="4200" dirty="0" smtClean="0"/>
              <a:t>（</a:t>
            </a:r>
            <a:r>
              <a:rPr lang="en-US" altLang="zh-CN" sz="4200" dirty="0" smtClean="0"/>
              <a:t>Windows/Linux/Android/iOS</a:t>
            </a:r>
            <a:r>
              <a:rPr lang="zh-CN" altLang="en-US" sz="4200" dirty="0" smtClean="0"/>
              <a:t>）</a:t>
            </a:r>
          </a:p>
          <a:p>
            <a:pPr lvl="1" eaLnBrk="1" hangingPunct="1">
              <a:lnSpc>
                <a:spcPct val="145000"/>
              </a:lnSpc>
              <a:defRPr/>
            </a:pPr>
            <a:r>
              <a:rPr lang="zh-CN" altLang="en-US" sz="4200" dirty="0" smtClean="0"/>
              <a:t>基于</a:t>
            </a:r>
            <a:r>
              <a:rPr lang="en-US" altLang="zh-CN" sz="4200" dirty="0" smtClean="0"/>
              <a:t>AllJoyn</a:t>
            </a:r>
            <a:r>
              <a:rPr lang="zh-CN" altLang="en-US" sz="4200" dirty="0" smtClean="0"/>
              <a:t>的跨平台即时通信</a:t>
            </a:r>
            <a:r>
              <a:rPr lang="en-US" altLang="zh-CN" sz="4200" dirty="0" smtClean="0"/>
              <a:t>APP</a:t>
            </a:r>
            <a:r>
              <a:rPr lang="zh-CN" altLang="en-US" sz="4200" dirty="0" smtClean="0"/>
              <a:t>（</a:t>
            </a:r>
            <a:r>
              <a:rPr lang="en-US" altLang="zh-CN" sz="4200" dirty="0" smtClean="0"/>
              <a:t>Windows/Linux/Android/iOS</a:t>
            </a:r>
            <a:r>
              <a:rPr lang="zh-CN" altLang="en-US" sz="4200" dirty="0" smtClean="0"/>
              <a:t>）</a:t>
            </a:r>
          </a:p>
          <a:p>
            <a:pPr lvl="1" eaLnBrk="1" hangingPunct="1">
              <a:lnSpc>
                <a:spcPct val="145000"/>
              </a:lnSpc>
              <a:defRPr/>
            </a:pPr>
            <a:r>
              <a:rPr lang="zh-CN" altLang="en-US" sz="4200" dirty="0" smtClean="0"/>
              <a:t>基于</a:t>
            </a:r>
            <a:r>
              <a:rPr lang="en-US" altLang="zh-CN" sz="4200" dirty="0" smtClean="0"/>
              <a:t>AllJoyn</a:t>
            </a:r>
            <a:r>
              <a:rPr lang="zh-CN" altLang="en-US" sz="4200" dirty="0" smtClean="0"/>
              <a:t>的跨平台扎金花</a:t>
            </a:r>
            <a:r>
              <a:rPr lang="en-US" altLang="zh-CN" sz="4200" dirty="0" smtClean="0"/>
              <a:t>APP</a:t>
            </a:r>
            <a:r>
              <a:rPr lang="zh-CN" altLang="en-US" sz="4200" dirty="0" smtClean="0"/>
              <a:t>（</a:t>
            </a:r>
            <a:r>
              <a:rPr lang="en-US" altLang="zh-CN" sz="4200" dirty="0" smtClean="0"/>
              <a:t>Windows/Linux/Android/iOS</a:t>
            </a:r>
            <a:r>
              <a:rPr lang="zh-CN" altLang="en-US" sz="4200" dirty="0" smtClean="0"/>
              <a:t>）</a:t>
            </a:r>
            <a:endParaRPr lang="en-US" altLang="zh-CN" sz="4200" dirty="0" smtClean="0"/>
          </a:p>
          <a:p>
            <a:pPr lvl="1" eaLnBrk="1" hangingPunct="1">
              <a:lnSpc>
                <a:spcPct val="145000"/>
              </a:lnSpc>
              <a:defRPr/>
            </a:pPr>
            <a:r>
              <a:rPr lang="zh-CN" altLang="en-US" sz="4200" dirty="0" smtClean="0"/>
              <a:t>智能家居</a:t>
            </a:r>
            <a:r>
              <a:rPr lang="en-US" altLang="zh-CN" sz="4200" dirty="0" smtClean="0"/>
              <a:t>APP</a:t>
            </a:r>
            <a:r>
              <a:rPr lang="zh-CN" altLang="en-US" sz="4200" dirty="0" smtClean="0"/>
              <a:t>控制软件（</a:t>
            </a:r>
            <a:r>
              <a:rPr lang="en-US" altLang="zh-CN" sz="4200" dirty="0" smtClean="0"/>
              <a:t>Android</a:t>
            </a:r>
            <a:r>
              <a:rPr lang="zh-CN" altLang="en-US" sz="4200" dirty="0" smtClean="0"/>
              <a:t>）</a:t>
            </a:r>
            <a:endParaRPr lang="en-US" altLang="zh-CN" sz="4200" dirty="0" smtClean="0"/>
          </a:p>
          <a:p>
            <a:pPr lvl="1" eaLnBrk="1" hangingPunct="1">
              <a:lnSpc>
                <a:spcPct val="145000"/>
              </a:lnSpc>
              <a:defRPr/>
            </a:pPr>
            <a:r>
              <a:rPr lang="zh-CN" altLang="en-US" sz="4200" dirty="0" smtClean="0"/>
              <a:t>基于</a:t>
            </a:r>
            <a:r>
              <a:rPr lang="en-US" altLang="zh-CN" sz="4200" dirty="0" smtClean="0"/>
              <a:t>AllJoyn</a:t>
            </a:r>
            <a:r>
              <a:rPr lang="zh-CN" altLang="en-US" sz="4200" dirty="0" smtClean="0"/>
              <a:t>的跨平台多媒体应用</a:t>
            </a:r>
            <a:r>
              <a:rPr lang="en-US" altLang="zh-CN" sz="4200" dirty="0" smtClean="0"/>
              <a:t>APP</a:t>
            </a:r>
          </a:p>
          <a:p>
            <a:pPr eaLnBrk="1" hangingPunct="1">
              <a:lnSpc>
                <a:spcPct val="145000"/>
              </a:lnSpc>
              <a:defRPr/>
            </a:pPr>
            <a:r>
              <a:rPr lang="zh-CN" altLang="en-US" sz="4200" dirty="0" smtClean="0"/>
              <a:t>基于</a:t>
            </a:r>
            <a:r>
              <a:rPr lang="en-US" altLang="zh-CN" sz="4200" dirty="0" smtClean="0"/>
              <a:t>oneM2M</a:t>
            </a:r>
            <a:r>
              <a:rPr lang="zh-CN" altLang="en-US" sz="4200" dirty="0" smtClean="0"/>
              <a:t>的开发：包括</a:t>
            </a:r>
            <a:r>
              <a:rPr lang="en-US" altLang="zh-CN" sz="4200" dirty="0" smtClean="0"/>
              <a:t>oneM2M</a:t>
            </a:r>
            <a:r>
              <a:rPr lang="zh-CN" altLang="en-US" sz="4200" dirty="0" smtClean="0"/>
              <a:t>网关也云平台</a:t>
            </a:r>
            <a:endParaRPr lang="en-US" altLang="zh-CN" sz="4200" dirty="0" smtClean="0"/>
          </a:p>
          <a:p>
            <a:pPr eaLnBrk="1" hangingPunct="1">
              <a:lnSpc>
                <a:spcPct val="145000"/>
              </a:lnSpc>
              <a:defRPr/>
            </a:pPr>
            <a:r>
              <a:rPr lang="zh-CN" altLang="en-US" sz="4200" dirty="0" smtClean="0"/>
              <a:t>基于</a:t>
            </a:r>
            <a:r>
              <a:rPr lang="en-US" altLang="zh-CN" sz="4200" dirty="0" smtClean="0"/>
              <a:t>Arduino/</a:t>
            </a:r>
            <a:r>
              <a:rPr lang="en-US" altLang="zh-CN" sz="4200" dirty="0" err="1" smtClean="0"/>
              <a:t>Rasberry</a:t>
            </a:r>
            <a:r>
              <a:rPr lang="en-US" altLang="zh-CN" sz="4200" dirty="0" smtClean="0"/>
              <a:t> Pi/Intel Edison</a:t>
            </a:r>
            <a:r>
              <a:rPr lang="zh-CN" altLang="en-US" sz="4200" dirty="0" smtClean="0"/>
              <a:t>的嵌入式</a:t>
            </a:r>
            <a:r>
              <a:rPr lang="zh-CN" altLang="en-US" sz="4200" dirty="0" smtClean="0"/>
              <a:t>开发</a:t>
            </a:r>
            <a:endParaRPr lang="en-US" altLang="zh-CN" sz="2400" dirty="0" smtClean="0"/>
          </a:p>
          <a:p>
            <a:pPr lvl="1" eaLnBrk="1" hangingPunct="1">
              <a:buFontTx/>
              <a:buNone/>
              <a:defRPr/>
            </a:pPr>
            <a:r>
              <a:rPr lang="zh-CN" altLang="en-US" sz="2400" dirty="0" smtClean="0"/>
              <a:t>    </a:t>
            </a:r>
            <a:endParaRPr lang="zh-CN" altLang="en-US" sz="1800" dirty="0" smtClean="0"/>
          </a:p>
        </p:txBody>
      </p:sp>
      <p:sp>
        <p:nvSpPr>
          <p:cNvPr id="51204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587B141F-1417-4E08-8584-4146D79970FC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49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035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571500" y="96252"/>
            <a:ext cx="7886700" cy="968795"/>
          </a:xfrm>
        </p:spPr>
        <p:txBody>
          <a:bodyPr/>
          <a:lstStyle/>
          <a:p>
            <a:r>
              <a:rPr lang="zh-CN" altLang="en-US" sz="2800" dirty="0" smtClean="0">
                <a:solidFill>
                  <a:srgbClr val="000000"/>
                </a:solidFill>
              </a:rPr>
              <a:t>一、物联网</a:t>
            </a:r>
            <a:r>
              <a:rPr lang="en-US" altLang="zh-CN" sz="2800" dirty="0" smtClean="0">
                <a:solidFill>
                  <a:srgbClr val="000000"/>
                </a:solidFill>
              </a:rPr>
              <a:t>-</a:t>
            </a:r>
            <a:r>
              <a:rPr lang="zh-CN" altLang="en-US" sz="2800" dirty="0" smtClean="0">
                <a:solidFill>
                  <a:srgbClr val="000000"/>
                </a:solidFill>
              </a:rPr>
              <a:t>架构</a:t>
            </a:r>
            <a:endParaRPr lang="zh-CN" altLang="en-US" dirty="0" smtClean="0"/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4E5C821-22A9-4258-B116-D40B0F14E0EA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</a:t>
            </a:fld>
            <a:endParaRPr lang="en-US" altLang="zh-CN" sz="1400" smtClean="0"/>
          </a:p>
        </p:txBody>
      </p:sp>
      <p:pic>
        <p:nvPicPr>
          <p:cNvPr id="6149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770" y="770021"/>
            <a:ext cx="7162800" cy="510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7080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470025"/>
            <a:ext cx="4024313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913" y="1341438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 sz="2400" smtClean="0"/>
              <a:t>出版教材三部</a:t>
            </a:r>
            <a:endParaRPr lang="en-US" altLang="zh-CN" sz="2400" smtClean="0"/>
          </a:p>
          <a:p>
            <a:pPr lvl="1" eaLnBrk="1" hangingPunct="1">
              <a:lnSpc>
                <a:spcPct val="150000"/>
              </a:lnSpc>
            </a:pPr>
            <a:endParaRPr lang="en-US" altLang="zh-CN" smtClean="0"/>
          </a:p>
          <a:p>
            <a:pPr lvl="1" eaLnBrk="1" hangingPunct="1">
              <a:lnSpc>
                <a:spcPct val="150000"/>
              </a:lnSpc>
            </a:pPr>
            <a:endParaRPr lang="en-US" altLang="zh-CN" smtClean="0"/>
          </a:p>
          <a:p>
            <a:pPr lvl="1" eaLnBrk="1" hangingPunct="1"/>
            <a:endParaRPr lang="en-US" altLang="zh-CN" sz="2000" smtClean="0"/>
          </a:p>
          <a:p>
            <a:pPr lvl="1" eaLnBrk="1" hangingPunct="1"/>
            <a:endParaRPr lang="zh-CN" altLang="zh-CN" sz="2000" smtClean="0"/>
          </a:p>
        </p:txBody>
      </p:sp>
      <p:sp>
        <p:nvSpPr>
          <p:cNvPr id="52228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DDE5D90-045F-4888-B17E-F15CC75781F3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50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1470025"/>
            <a:ext cx="4664075" cy="538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30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152400"/>
            <a:ext cx="7162800" cy="381000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2800" smtClean="0"/>
              <a:t>六、技术成果</a:t>
            </a:r>
            <a:r>
              <a:rPr lang="en-US" altLang="zh-CN" sz="2800" smtClean="0"/>
              <a:t>-</a:t>
            </a:r>
            <a:r>
              <a:rPr lang="zh-CN" altLang="en-US" sz="2800" smtClean="0"/>
              <a:t>专著</a:t>
            </a:r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397000"/>
            <a:ext cx="3957638" cy="546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35372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WordArt 7"/>
          <p:cNvSpPr>
            <a:spLocks noChangeArrowheads="1" noChangeShapeType="1" noTextEdit="1"/>
          </p:cNvSpPr>
          <p:nvPr/>
        </p:nvSpPr>
        <p:spPr bwMode="gray">
          <a:xfrm>
            <a:off x="1676400" y="2743200"/>
            <a:ext cx="6172200" cy="838200"/>
          </a:xfrm>
          <a:prstGeom prst="rect">
            <a:avLst/>
          </a:prstGeom>
        </p:spPr>
        <p:txBody>
          <a:bodyPr wrap="none" fromWordArt="1">
            <a:prstTxWarp prst="textFadeUp">
              <a:avLst>
                <a:gd name="adj" fmla="val 0"/>
              </a:avLst>
            </a:prstTxWarp>
          </a:bodyPr>
          <a:lstStyle/>
          <a:p>
            <a:pPr algn="ctr"/>
            <a:r>
              <a:rPr lang="en-US" altLang="zh-CN" sz="3600" kern="10">
                <a:ln w="38100">
                  <a:solidFill>
                    <a:srgbClr val="FFFFFF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06338E"/>
                    </a:gs>
                    <a:gs pos="100000">
                      <a:srgbClr val="2AA1DC"/>
                    </a:gs>
                  </a:gsLst>
                  <a:lin ang="0" scaled="1"/>
                </a:gradFill>
                <a:effectLst>
                  <a:outerShdw dist="35921" dir="2700000" sy="50000" rotWithShape="0">
                    <a:srgbClr val="5F5F5F">
                      <a:alpha val="70000"/>
                    </a:srgbClr>
                  </a:outerShdw>
                </a:effectLst>
                <a:latin typeface="Arial Black"/>
              </a:rPr>
              <a:t>Thank You !</a:t>
            </a:r>
            <a:endParaRPr lang="zh-CN" altLang="en-US" sz="3600" kern="10">
              <a:ln w="38100">
                <a:solidFill>
                  <a:srgbClr val="FFFFFF"/>
                </a:solidFill>
                <a:round/>
                <a:headEnd/>
                <a:tailEnd/>
              </a:ln>
              <a:gradFill rotWithShape="1">
                <a:gsLst>
                  <a:gs pos="0">
                    <a:srgbClr val="06338E"/>
                  </a:gs>
                  <a:gs pos="100000">
                    <a:srgbClr val="2AA1DC"/>
                  </a:gs>
                </a:gsLst>
                <a:lin ang="0" scaled="1"/>
              </a:gradFill>
              <a:effectLst>
                <a:outerShdw dist="35921" dir="2700000" sy="50000" rotWithShape="0">
                  <a:srgbClr val="5F5F5F">
                    <a:alpha val="70000"/>
                  </a:srgbClr>
                </a:outerShdw>
              </a:effectLst>
              <a:latin typeface="Arial Black"/>
            </a:endParaRPr>
          </a:p>
        </p:txBody>
      </p:sp>
      <p:sp>
        <p:nvSpPr>
          <p:cNvPr id="53251" name="灯片编号占位符 4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2C5600B-E7D0-4A34-BD1F-41538682DDCD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51</a:t>
            </a:fld>
            <a:endParaRPr lang="en-US" altLang="zh-CN" sz="1400" smtClean="0"/>
          </a:p>
        </p:txBody>
      </p:sp>
      <p:pic>
        <p:nvPicPr>
          <p:cNvPr id="5325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7750" y="393700"/>
            <a:ext cx="2349500" cy="234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33500" y="3965599"/>
            <a:ext cx="6934200" cy="1722922"/>
          </a:xfrm>
        </p:spPr>
        <p:txBody>
          <a:bodyPr>
            <a:noAutofit/>
          </a:bodyPr>
          <a:lstStyle/>
          <a:p>
            <a:pPr eaLnBrk="1" hangingPunct="1"/>
            <a:r>
              <a:rPr lang="zh-CN" altLang="en-US" sz="2800" dirty="0" smtClean="0"/>
              <a:t>李永华 </a:t>
            </a:r>
            <a:endParaRPr lang="en-US" altLang="zh-CN" sz="2800" dirty="0" smtClean="0"/>
          </a:p>
          <a:p>
            <a:pPr eaLnBrk="1" hangingPunct="1"/>
            <a:r>
              <a:rPr lang="zh-CN" altLang="en-US" sz="2800" dirty="0" smtClean="0"/>
              <a:t>北京邮电大学</a:t>
            </a:r>
            <a:endParaRPr lang="en-US" altLang="zh-CN" sz="2800" dirty="0" smtClean="0"/>
          </a:p>
          <a:p>
            <a:pPr eaLnBrk="1" hangingPunct="1"/>
            <a:r>
              <a:rPr lang="en-US" altLang="zh-CN" sz="2800" dirty="0" smtClean="0"/>
              <a:t>liyonghua@bupt.edu.cn</a:t>
            </a:r>
            <a:endParaRPr lang="zh-CN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710853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533400" y="143745"/>
            <a:ext cx="7886700" cy="876533"/>
          </a:xfrm>
        </p:spPr>
        <p:txBody>
          <a:bodyPr/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一、物联网</a:t>
            </a:r>
            <a:r>
              <a:rPr lang="en-US" altLang="zh-CN" dirty="0" smtClean="0">
                <a:solidFill>
                  <a:srgbClr val="000000"/>
                </a:solidFill>
              </a:rPr>
              <a:t>-</a:t>
            </a:r>
            <a:r>
              <a:rPr lang="zh-CN" altLang="en-US" dirty="0" smtClean="0">
                <a:solidFill>
                  <a:srgbClr val="000000"/>
                </a:solidFill>
              </a:rPr>
              <a:t>平台</a:t>
            </a:r>
            <a:endParaRPr lang="zh-CN" altLang="en-US" dirty="0" smtClean="0"/>
          </a:p>
        </p:txBody>
      </p:sp>
      <p:sp>
        <p:nvSpPr>
          <p:cNvPr id="7171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7172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BFD965D-DCA8-430E-8FE4-8A0C44B83791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6</a:t>
            </a:fld>
            <a:endParaRPr lang="en-US" altLang="zh-CN" sz="1400" smtClean="0"/>
          </a:p>
        </p:txBody>
      </p:sp>
      <p:pic>
        <p:nvPicPr>
          <p:cNvPr id="7173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396" y="983380"/>
            <a:ext cx="8458200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15772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标题 1"/>
          <p:cNvSpPr>
            <a:spLocks noGrp="1"/>
          </p:cNvSpPr>
          <p:nvPr>
            <p:ph type="title"/>
          </p:nvPr>
        </p:nvSpPr>
        <p:spPr>
          <a:xfrm>
            <a:off x="628650" y="154874"/>
            <a:ext cx="7886700" cy="616651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一、物联网</a:t>
            </a:r>
            <a:r>
              <a:rPr lang="en-US" altLang="zh-CN" dirty="0" smtClean="0">
                <a:solidFill>
                  <a:srgbClr val="000000"/>
                </a:solidFill>
              </a:rPr>
              <a:t>-</a:t>
            </a:r>
            <a:r>
              <a:rPr lang="zh-CN" altLang="en-US" dirty="0" smtClean="0">
                <a:solidFill>
                  <a:srgbClr val="000000"/>
                </a:solidFill>
              </a:rPr>
              <a:t>平台</a:t>
            </a:r>
            <a:endParaRPr lang="zh-CN" altLang="en-US" dirty="0" smtClean="0"/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20E258-2D83-435F-83BC-D0CC269B7F70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7</a:t>
            </a:fld>
            <a:endParaRPr lang="en-US" altLang="zh-CN" sz="1400" smtClean="0"/>
          </a:p>
        </p:txBody>
      </p:sp>
      <p:pic>
        <p:nvPicPr>
          <p:cNvPr id="8197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771525"/>
            <a:ext cx="7310438" cy="592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964346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 1"/>
          <p:cNvSpPr>
            <a:spLocks noGrp="1"/>
          </p:cNvSpPr>
          <p:nvPr>
            <p:ph type="title"/>
          </p:nvPr>
        </p:nvSpPr>
        <p:spPr>
          <a:xfrm>
            <a:off x="638275" y="143746"/>
            <a:ext cx="7886700" cy="607026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一、物联网</a:t>
            </a:r>
            <a:r>
              <a:rPr lang="en-US" altLang="zh-CN" dirty="0" smtClean="0">
                <a:solidFill>
                  <a:srgbClr val="000000"/>
                </a:solidFill>
              </a:rPr>
              <a:t>-</a:t>
            </a:r>
            <a:r>
              <a:rPr lang="zh-CN" altLang="en-US" dirty="0" smtClean="0">
                <a:solidFill>
                  <a:srgbClr val="000000"/>
                </a:solidFill>
              </a:rPr>
              <a:t>平台</a:t>
            </a:r>
            <a:endParaRPr lang="zh-CN" altLang="en-US" dirty="0" smtClean="0"/>
          </a:p>
        </p:txBody>
      </p:sp>
      <p:sp>
        <p:nvSpPr>
          <p:cNvPr id="9219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9220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E3372D16-A888-4F16-A686-707851ED64D9}" type="slidenum">
              <a:rPr lang="en-US" altLang="zh-CN" sz="1400" smtClean="0"/>
              <a:pPr>
                <a:spcBef>
                  <a:spcPct val="0"/>
                </a:spcBef>
                <a:buFontTx/>
                <a:buNone/>
              </a:pPr>
              <a:t>8</a:t>
            </a:fld>
            <a:endParaRPr lang="en-US" altLang="zh-CN" sz="1400" smtClean="0"/>
          </a:p>
        </p:txBody>
      </p:sp>
      <p:pic>
        <p:nvPicPr>
          <p:cNvPr id="9221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119188"/>
            <a:ext cx="804862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6164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 1"/>
          <p:cNvSpPr>
            <a:spLocks noGrp="1"/>
          </p:cNvSpPr>
          <p:nvPr>
            <p:ph type="title"/>
          </p:nvPr>
        </p:nvSpPr>
        <p:spPr>
          <a:xfrm>
            <a:off x="484271" y="182247"/>
            <a:ext cx="7886700" cy="501148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>
                <a:solidFill>
                  <a:srgbClr val="000000"/>
                </a:solidFill>
              </a:rPr>
              <a:t>一、物联网</a:t>
            </a:r>
            <a:r>
              <a:rPr lang="en-US" altLang="zh-CN" dirty="0" smtClean="0">
                <a:solidFill>
                  <a:srgbClr val="000000"/>
                </a:solidFill>
              </a:rPr>
              <a:t>-</a:t>
            </a:r>
            <a:r>
              <a:rPr lang="zh-CN" altLang="en-US" dirty="0" smtClean="0">
                <a:solidFill>
                  <a:srgbClr val="000000"/>
                </a:solidFill>
              </a:rPr>
              <a:t>平台</a:t>
            </a:r>
            <a:endParaRPr lang="zh-CN" altLang="en-US" dirty="0" smtClean="0"/>
          </a:p>
        </p:txBody>
      </p:sp>
      <p:pic>
        <p:nvPicPr>
          <p:cNvPr id="10243" name="内容占位符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90889" y="719489"/>
            <a:ext cx="7916863" cy="3962400"/>
          </a:xfrm>
        </p:spPr>
      </p:pic>
      <p:sp>
        <p:nvSpPr>
          <p:cNvPr id="10244" name="灯片编号占位符 3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charset="0"/>
                <a:ea typeface="宋体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1452473C-45D5-4555-BC71-8A841EC95502}" type="slidenum">
              <a:rPr lang="en-US" altLang="zh-CN" sz="1400" smtClean="0">
                <a:solidFill>
                  <a:srgbClr val="000000"/>
                </a:solidFill>
              </a:rPr>
              <a:pPr>
                <a:spcBef>
                  <a:spcPct val="0"/>
                </a:spcBef>
                <a:buFontTx/>
                <a:buNone/>
              </a:pPr>
              <a:t>9</a:t>
            </a:fld>
            <a:endParaRPr lang="en-US" altLang="zh-CN" sz="140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431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Custom Design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2980</Words>
  <Application>Microsoft Office PowerPoint</Application>
  <PresentationFormat>全屏显示(4:3)</PresentationFormat>
  <Paragraphs>373</Paragraphs>
  <Slides>51</Slides>
  <Notes>35</Notes>
  <HiddenSlides>0</HiddenSlides>
  <MMClips>0</MMClips>
  <ScaleCrop>false</ScaleCrop>
  <HeadingPairs>
    <vt:vector size="6" baseType="variant">
      <vt:variant>
        <vt:lpstr>主题</vt:lpstr>
      </vt:variant>
      <vt:variant>
        <vt:i4>4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51</vt:i4>
      </vt:variant>
    </vt:vector>
  </HeadingPairs>
  <TitlesOfParts>
    <vt:vector size="58" baseType="lpstr">
      <vt:lpstr>Office 主题</vt:lpstr>
      <vt:lpstr>Custom Design</vt:lpstr>
      <vt:lpstr>自定义设计方案</vt:lpstr>
      <vt:lpstr>1_Custom Design</vt:lpstr>
      <vt:lpstr>Visio</vt:lpstr>
      <vt:lpstr>Visio.Drawing.11</vt:lpstr>
      <vt:lpstr>Microsoft Visio Drawing</vt:lpstr>
      <vt:lpstr>PowerPoint 演示文稿</vt:lpstr>
      <vt:lpstr>物联网技术发展研究</vt:lpstr>
      <vt:lpstr>Contents</vt:lpstr>
      <vt:lpstr>一、物联网-市场</vt:lpstr>
      <vt:lpstr>一、物联网-架构</vt:lpstr>
      <vt:lpstr>一、物联网-平台</vt:lpstr>
      <vt:lpstr>一、物联网-平台</vt:lpstr>
      <vt:lpstr>一、物联网-平台</vt:lpstr>
      <vt:lpstr>一、物联网-平台</vt:lpstr>
      <vt:lpstr>一、物联网-发展</vt:lpstr>
      <vt:lpstr>一、物联网-产业</vt:lpstr>
      <vt:lpstr>一、物联网-价值</vt:lpstr>
      <vt:lpstr>一、物联网-生态</vt:lpstr>
      <vt:lpstr>二、国际标准---AllJoyn技术的研究</vt:lpstr>
      <vt:lpstr>二、国际标准---AllJoyn技术的研究</vt:lpstr>
      <vt:lpstr>二、国际标准---AllJoyn技术的研究</vt:lpstr>
      <vt:lpstr>二、国际标准---AllJoyn技术的研究</vt:lpstr>
      <vt:lpstr>二、国际标准---AllJoyn技术的研究</vt:lpstr>
      <vt:lpstr>二、国际标准---OIC技术的研究</vt:lpstr>
      <vt:lpstr>二、国际标准---OIC技术的研究</vt:lpstr>
      <vt:lpstr>二、国际标准---OIC技术的研究</vt:lpstr>
      <vt:lpstr>二、国际标准---oneM2M技术的研究</vt:lpstr>
      <vt:lpstr>一、国际标准---oneM2M技术的研究</vt:lpstr>
      <vt:lpstr>一、国际标准---oneM2M技术的研究</vt:lpstr>
      <vt:lpstr>二、国际标准---oneM2M技术的研究</vt:lpstr>
      <vt:lpstr>二、国际标准---Apple HomeKit</vt:lpstr>
      <vt:lpstr>二、国际标准---Google </vt:lpstr>
      <vt:lpstr>二、国际标准---oneM2M技术的研究</vt:lpstr>
      <vt:lpstr>三、研究成果-Smart Home </vt:lpstr>
      <vt:lpstr>三、基于AllJoyn的智能家居模拟演示平台</vt:lpstr>
      <vt:lpstr>三、Smart Home Service--实现</vt:lpstr>
      <vt:lpstr>三、Smart Home Service—C&amp;C测试</vt:lpstr>
      <vt:lpstr>PowerPoint 演示文稿</vt:lpstr>
      <vt:lpstr>PowerPoint 演示文稿</vt:lpstr>
      <vt:lpstr>四、语义技术研究-智能家居服务架构</vt:lpstr>
      <vt:lpstr>四、语义技术研究-设备建模</vt:lpstr>
      <vt:lpstr>四、语义技术研究-语义关联及分析流程(1/3)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六、技术成果-论文</vt:lpstr>
      <vt:lpstr>六、技术成果-论文</vt:lpstr>
      <vt:lpstr>六、技术成果-专利</vt:lpstr>
      <vt:lpstr>六、技术成果-专利</vt:lpstr>
      <vt:lpstr>六、技术成果-软硬件</vt:lpstr>
      <vt:lpstr>六、技术成果-专著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lijingfei</dc:creator>
  <cp:lastModifiedBy>微软用户</cp:lastModifiedBy>
  <cp:revision>27</cp:revision>
  <dcterms:created xsi:type="dcterms:W3CDTF">2016-09-21T09:31:00Z</dcterms:created>
  <dcterms:modified xsi:type="dcterms:W3CDTF">2016-10-09T14:25:18Z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